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78" r:id="rId1"/>
  </p:sldMasterIdLst>
  <p:sldIdLst>
    <p:sldId id="256" r:id="rId2"/>
    <p:sldId id="261" r:id="rId3"/>
    <p:sldId id="270" r:id="rId4"/>
    <p:sldId id="271" r:id="rId5"/>
    <p:sldId id="257" r:id="rId6"/>
    <p:sldId id="260" r:id="rId7"/>
    <p:sldId id="282" r:id="rId8"/>
    <p:sldId id="283" r:id="rId9"/>
    <p:sldId id="284" r:id="rId10"/>
    <p:sldId id="285" r:id="rId11"/>
    <p:sldId id="286" r:id="rId12"/>
    <p:sldId id="276" r:id="rId13"/>
    <p:sldId id="277" r:id="rId14"/>
    <p:sldId id="258" r:id="rId15"/>
    <p:sldId id="259" r:id="rId16"/>
    <p:sldId id="273" r:id="rId17"/>
    <p:sldId id="287" r:id="rId18"/>
    <p:sldId id="278" r:id="rId19"/>
    <p:sldId id="279" r:id="rId20"/>
    <p:sldId id="280" r:id="rId21"/>
    <p:sldId id="275" r:id="rId22"/>
    <p:sldId id="272" r:id="rId23"/>
    <p:sldId id="281" r:id="rId24"/>
    <p:sldId id="262" r:id="rId25"/>
    <p:sldId id="268" r:id="rId26"/>
    <p:sldId id="269" r:id="rId27"/>
    <p:sldId id="288" r:id="rId28"/>
    <p:sldId id="289" r:id="rId29"/>
    <p:sldId id="263" r:id="rId30"/>
    <p:sldId id="264" r:id="rId31"/>
    <p:sldId id="265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391"/>
    <p:restoredTop sz="94650"/>
  </p:normalViewPr>
  <p:slideViewPr>
    <p:cSldViewPr snapToGrid="0" snapToObjects="1">
      <p:cViewPr>
        <p:scale>
          <a:sx n="127" d="100"/>
          <a:sy n="127" d="100"/>
        </p:scale>
        <p:origin x="29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15EA4E1-43FD-894E-A061-9EEE7E43CCA8}" type="doc">
      <dgm:prSet loTypeId="urn:microsoft.com/office/officeart/2005/8/layout/chevron1" loCatId="" qsTypeId="urn:microsoft.com/office/officeart/2005/8/quickstyle/simple1" qsCatId="simple" csTypeId="urn:microsoft.com/office/officeart/2005/8/colors/accent1_2" csCatId="accent1" phldr="1"/>
      <dgm:spPr/>
    </dgm:pt>
    <dgm:pt modelId="{B953AC13-1A5E-2443-B108-2F4897FE8B15}">
      <dgm:prSet phldrT="[Text]"/>
      <dgm:spPr>
        <a:solidFill>
          <a:schemeClr val="accent5">
            <a:lumMod val="75000"/>
          </a:schemeClr>
        </a:solidFill>
      </dgm:spPr>
      <dgm:t>
        <a:bodyPr/>
        <a:lstStyle/>
        <a:p>
          <a:endParaRPr lang="en-US" dirty="0"/>
        </a:p>
      </dgm:t>
    </dgm:pt>
    <dgm:pt modelId="{731E823E-4F77-E24E-A5F7-56E9DCBE6C4B}" type="parTrans" cxnId="{6B920830-8304-2440-AEF0-75F27066ECC4}">
      <dgm:prSet/>
      <dgm:spPr/>
      <dgm:t>
        <a:bodyPr/>
        <a:lstStyle/>
        <a:p>
          <a:endParaRPr lang="en-US"/>
        </a:p>
      </dgm:t>
    </dgm:pt>
    <dgm:pt modelId="{214CD1F2-687F-094F-BB12-7CB5FD67FACE}" type="sibTrans" cxnId="{6B920830-8304-2440-AEF0-75F27066ECC4}">
      <dgm:prSet/>
      <dgm:spPr/>
      <dgm:t>
        <a:bodyPr/>
        <a:lstStyle/>
        <a:p>
          <a:endParaRPr lang="en-US"/>
        </a:p>
      </dgm:t>
    </dgm:pt>
    <dgm:pt modelId="{987E48A7-CCB1-6F4B-AD19-A0BEEB921DF5}">
      <dgm:prSet phldrT="[Text]"/>
      <dgm:spPr>
        <a:solidFill>
          <a:schemeClr val="accent5">
            <a:lumMod val="75000"/>
          </a:schemeClr>
        </a:solidFill>
      </dgm:spPr>
      <dgm:t>
        <a:bodyPr/>
        <a:lstStyle/>
        <a:p>
          <a:endParaRPr lang="en-US" dirty="0"/>
        </a:p>
      </dgm:t>
    </dgm:pt>
    <dgm:pt modelId="{F076958C-2C75-A641-BA03-1DE7E1F0208A}" type="parTrans" cxnId="{554C4330-DE84-A045-9577-CEB08F9C0536}">
      <dgm:prSet/>
      <dgm:spPr/>
      <dgm:t>
        <a:bodyPr/>
        <a:lstStyle/>
        <a:p>
          <a:endParaRPr lang="en-US"/>
        </a:p>
      </dgm:t>
    </dgm:pt>
    <dgm:pt modelId="{EC4BF230-8FB6-4245-B4B6-E76E13E36E40}" type="sibTrans" cxnId="{554C4330-DE84-A045-9577-CEB08F9C0536}">
      <dgm:prSet/>
      <dgm:spPr/>
      <dgm:t>
        <a:bodyPr/>
        <a:lstStyle/>
        <a:p>
          <a:endParaRPr lang="en-US"/>
        </a:p>
      </dgm:t>
    </dgm:pt>
    <dgm:pt modelId="{F05CF53C-3673-924F-B056-2B86A1F10E83}">
      <dgm:prSet phldrT="[Text]"/>
      <dgm:spPr>
        <a:solidFill>
          <a:schemeClr val="accent5">
            <a:lumMod val="75000"/>
          </a:schemeClr>
        </a:solidFill>
      </dgm:spPr>
      <dgm:t>
        <a:bodyPr/>
        <a:lstStyle/>
        <a:p>
          <a:endParaRPr lang="en-US" dirty="0"/>
        </a:p>
      </dgm:t>
    </dgm:pt>
    <dgm:pt modelId="{45B1419E-EAAC-3B4F-8FC2-A75846AAC09F}" type="parTrans" cxnId="{91E1D4AB-7BC3-034C-9D06-ACE174E70231}">
      <dgm:prSet/>
      <dgm:spPr/>
      <dgm:t>
        <a:bodyPr/>
        <a:lstStyle/>
        <a:p>
          <a:endParaRPr lang="en-US"/>
        </a:p>
      </dgm:t>
    </dgm:pt>
    <dgm:pt modelId="{1CB197FC-1076-2D41-82D6-A002E3C1C55D}" type="sibTrans" cxnId="{91E1D4AB-7BC3-034C-9D06-ACE174E70231}">
      <dgm:prSet/>
      <dgm:spPr/>
      <dgm:t>
        <a:bodyPr/>
        <a:lstStyle/>
        <a:p>
          <a:endParaRPr lang="en-US"/>
        </a:p>
      </dgm:t>
    </dgm:pt>
    <dgm:pt modelId="{5C004537-83CE-1741-83B5-F380FEE782CE}" type="pres">
      <dgm:prSet presAssocID="{415EA4E1-43FD-894E-A061-9EEE7E43CCA8}" presName="Name0" presStyleCnt="0">
        <dgm:presLayoutVars>
          <dgm:dir/>
          <dgm:animLvl val="lvl"/>
          <dgm:resizeHandles val="exact"/>
        </dgm:presLayoutVars>
      </dgm:prSet>
      <dgm:spPr/>
    </dgm:pt>
    <dgm:pt modelId="{03B31289-8C8A-C74C-8972-8334B7695A5E}" type="pres">
      <dgm:prSet presAssocID="{B953AC13-1A5E-2443-B108-2F4897FE8B15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25BB9A9-C6B0-EB44-95DE-27F902F22ED8}" type="pres">
      <dgm:prSet presAssocID="{214CD1F2-687F-094F-BB12-7CB5FD67FACE}" presName="parTxOnlySpace" presStyleCnt="0"/>
      <dgm:spPr/>
    </dgm:pt>
    <dgm:pt modelId="{7A6A220F-D603-3F47-9FEB-5D5D7F7E81B0}" type="pres">
      <dgm:prSet presAssocID="{987E48A7-CCB1-6F4B-AD19-A0BEEB921DF5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37F17C6C-65ED-644F-8400-C6EE08548D9F}" type="pres">
      <dgm:prSet presAssocID="{EC4BF230-8FB6-4245-B4B6-E76E13E36E40}" presName="parTxOnlySpace" presStyleCnt="0"/>
      <dgm:spPr/>
    </dgm:pt>
    <dgm:pt modelId="{9F87D9F7-B9A7-7A41-B99D-29285655166C}" type="pres">
      <dgm:prSet presAssocID="{F05CF53C-3673-924F-B056-2B86A1F10E83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6B920830-8304-2440-AEF0-75F27066ECC4}" srcId="{415EA4E1-43FD-894E-A061-9EEE7E43CCA8}" destId="{B953AC13-1A5E-2443-B108-2F4897FE8B15}" srcOrd="0" destOrd="0" parTransId="{731E823E-4F77-E24E-A5F7-56E9DCBE6C4B}" sibTransId="{214CD1F2-687F-094F-BB12-7CB5FD67FACE}"/>
    <dgm:cxn modelId="{554C4330-DE84-A045-9577-CEB08F9C0536}" srcId="{415EA4E1-43FD-894E-A061-9EEE7E43CCA8}" destId="{987E48A7-CCB1-6F4B-AD19-A0BEEB921DF5}" srcOrd="1" destOrd="0" parTransId="{F076958C-2C75-A641-BA03-1DE7E1F0208A}" sibTransId="{EC4BF230-8FB6-4245-B4B6-E76E13E36E40}"/>
    <dgm:cxn modelId="{5FA8D253-5135-9049-9D1B-E75FA49A4548}" type="presOf" srcId="{F05CF53C-3673-924F-B056-2B86A1F10E83}" destId="{9F87D9F7-B9A7-7A41-B99D-29285655166C}" srcOrd="0" destOrd="0" presId="urn:microsoft.com/office/officeart/2005/8/layout/chevron1"/>
    <dgm:cxn modelId="{23A8969F-39C2-1545-A206-F6373870DA3E}" type="presOf" srcId="{415EA4E1-43FD-894E-A061-9EEE7E43CCA8}" destId="{5C004537-83CE-1741-83B5-F380FEE782CE}" srcOrd="0" destOrd="0" presId="urn:microsoft.com/office/officeart/2005/8/layout/chevron1"/>
    <dgm:cxn modelId="{91E1D4AB-7BC3-034C-9D06-ACE174E70231}" srcId="{415EA4E1-43FD-894E-A061-9EEE7E43CCA8}" destId="{F05CF53C-3673-924F-B056-2B86A1F10E83}" srcOrd="2" destOrd="0" parTransId="{45B1419E-EAAC-3B4F-8FC2-A75846AAC09F}" sibTransId="{1CB197FC-1076-2D41-82D6-A002E3C1C55D}"/>
    <dgm:cxn modelId="{DB5AB9F0-B9BB-184B-8B4E-7105D9169DBA}" type="presOf" srcId="{987E48A7-CCB1-6F4B-AD19-A0BEEB921DF5}" destId="{7A6A220F-D603-3F47-9FEB-5D5D7F7E81B0}" srcOrd="0" destOrd="0" presId="urn:microsoft.com/office/officeart/2005/8/layout/chevron1"/>
    <dgm:cxn modelId="{F51668F9-FDD1-C045-AAFB-CEC75FF4852D}" type="presOf" srcId="{B953AC13-1A5E-2443-B108-2F4897FE8B15}" destId="{03B31289-8C8A-C74C-8972-8334B7695A5E}" srcOrd="0" destOrd="0" presId="urn:microsoft.com/office/officeart/2005/8/layout/chevron1"/>
    <dgm:cxn modelId="{5E199BBC-1699-284A-8EDA-D687CC62ADA7}" type="presParOf" srcId="{5C004537-83CE-1741-83B5-F380FEE782CE}" destId="{03B31289-8C8A-C74C-8972-8334B7695A5E}" srcOrd="0" destOrd="0" presId="urn:microsoft.com/office/officeart/2005/8/layout/chevron1"/>
    <dgm:cxn modelId="{088FE5D8-5E1E-E545-831A-152E9B05C3C1}" type="presParOf" srcId="{5C004537-83CE-1741-83B5-F380FEE782CE}" destId="{D25BB9A9-C6B0-EB44-95DE-27F902F22ED8}" srcOrd="1" destOrd="0" presId="urn:microsoft.com/office/officeart/2005/8/layout/chevron1"/>
    <dgm:cxn modelId="{B799F8D6-92DC-3548-8406-79CC33B8989D}" type="presParOf" srcId="{5C004537-83CE-1741-83B5-F380FEE782CE}" destId="{7A6A220F-D603-3F47-9FEB-5D5D7F7E81B0}" srcOrd="2" destOrd="0" presId="urn:microsoft.com/office/officeart/2005/8/layout/chevron1"/>
    <dgm:cxn modelId="{39A007D8-6B93-F445-AEDB-E4AFB17CD3CE}" type="presParOf" srcId="{5C004537-83CE-1741-83B5-F380FEE782CE}" destId="{37F17C6C-65ED-644F-8400-C6EE08548D9F}" srcOrd="3" destOrd="0" presId="urn:microsoft.com/office/officeart/2005/8/layout/chevron1"/>
    <dgm:cxn modelId="{53A643E5-CCFA-134E-BCA1-64A1B05F4D4A}" type="presParOf" srcId="{5C004537-83CE-1741-83B5-F380FEE782CE}" destId="{9F87D9F7-B9A7-7A41-B99D-29285655166C}" srcOrd="4" destOrd="0" presId="urn:microsoft.com/office/officeart/2005/8/layout/chevron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15EA4E1-43FD-894E-A061-9EEE7E43CCA8}" type="doc">
      <dgm:prSet loTypeId="urn:microsoft.com/office/officeart/2005/8/layout/chevron1" loCatId="" qsTypeId="urn:microsoft.com/office/officeart/2005/8/quickstyle/simple1" qsCatId="simple" csTypeId="urn:microsoft.com/office/officeart/2005/8/colors/accent1_2" csCatId="accent1" phldr="1"/>
      <dgm:spPr/>
    </dgm:pt>
    <dgm:pt modelId="{B953AC13-1A5E-2443-B108-2F4897FE8B15}">
      <dgm:prSet phldrT="[Text]"/>
      <dgm:spPr>
        <a:solidFill>
          <a:schemeClr val="accent5">
            <a:lumMod val="75000"/>
          </a:schemeClr>
        </a:solidFill>
      </dgm:spPr>
      <dgm:t>
        <a:bodyPr/>
        <a:lstStyle/>
        <a:p>
          <a:r>
            <a:rPr lang="en-US" dirty="0"/>
            <a:t>Naïve predictor as baseline</a:t>
          </a:r>
        </a:p>
      </dgm:t>
    </dgm:pt>
    <dgm:pt modelId="{731E823E-4F77-E24E-A5F7-56E9DCBE6C4B}" type="parTrans" cxnId="{6B920830-8304-2440-AEF0-75F27066ECC4}">
      <dgm:prSet/>
      <dgm:spPr/>
      <dgm:t>
        <a:bodyPr/>
        <a:lstStyle/>
        <a:p>
          <a:endParaRPr lang="en-US"/>
        </a:p>
      </dgm:t>
    </dgm:pt>
    <dgm:pt modelId="{214CD1F2-687F-094F-BB12-7CB5FD67FACE}" type="sibTrans" cxnId="{6B920830-8304-2440-AEF0-75F27066ECC4}">
      <dgm:prSet/>
      <dgm:spPr/>
      <dgm:t>
        <a:bodyPr/>
        <a:lstStyle/>
        <a:p>
          <a:endParaRPr lang="en-US"/>
        </a:p>
      </dgm:t>
    </dgm:pt>
    <dgm:pt modelId="{987E48A7-CCB1-6F4B-AD19-A0BEEB921DF5}">
      <dgm:prSet phldrT="[Text]"/>
      <dgm:spPr>
        <a:solidFill>
          <a:schemeClr val="accent5">
            <a:lumMod val="75000"/>
          </a:schemeClr>
        </a:solidFill>
      </dgm:spPr>
      <dgm:t>
        <a:bodyPr/>
        <a:lstStyle/>
        <a:p>
          <a:r>
            <a:rPr lang="en-US" dirty="0"/>
            <a:t>SVD model tuning and evaluation</a:t>
          </a:r>
        </a:p>
      </dgm:t>
    </dgm:pt>
    <dgm:pt modelId="{F076958C-2C75-A641-BA03-1DE7E1F0208A}" type="parTrans" cxnId="{554C4330-DE84-A045-9577-CEB08F9C0536}">
      <dgm:prSet/>
      <dgm:spPr/>
      <dgm:t>
        <a:bodyPr/>
        <a:lstStyle/>
        <a:p>
          <a:endParaRPr lang="en-US"/>
        </a:p>
      </dgm:t>
    </dgm:pt>
    <dgm:pt modelId="{EC4BF230-8FB6-4245-B4B6-E76E13E36E40}" type="sibTrans" cxnId="{554C4330-DE84-A045-9577-CEB08F9C0536}">
      <dgm:prSet/>
      <dgm:spPr/>
      <dgm:t>
        <a:bodyPr/>
        <a:lstStyle/>
        <a:p>
          <a:endParaRPr lang="en-US"/>
        </a:p>
      </dgm:t>
    </dgm:pt>
    <dgm:pt modelId="{F05CF53C-3673-924F-B056-2B86A1F10E83}">
      <dgm:prSet phldrT="[Text]"/>
      <dgm:spPr>
        <a:solidFill>
          <a:schemeClr val="accent5">
            <a:lumMod val="75000"/>
          </a:schemeClr>
        </a:solidFill>
      </dgm:spPr>
      <dgm:t>
        <a:bodyPr/>
        <a:lstStyle/>
        <a:p>
          <a:r>
            <a:rPr lang="en-US" dirty="0"/>
            <a:t>Predict user-specific ratings</a:t>
          </a:r>
        </a:p>
      </dgm:t>
    </dgm:pt>
    <dgm:pt modelId="{45B1419E-EAAC-3B4F-8FC2-A75846AAC09F}" type="parTrans" cxnId="{91E1D4AB-7BC3-034C-9D06-ACE174E70231}">
      <dgm:prSet/>
      <dgm:spPr/>
      <dgm:t>
        <a:bodyPr/>
        <a:lstStyle/>
        <a:p>
          <a:endParaRPr lang="en-US"/>
        </a:p>
      </dgm:t>
    </dgm:pt>
    <dgm:pt modelId="{1CB197FC-1076-2D41-82D6-A002E3C1C55D}" type="sibTrans" cxnId="{91E1D4AB-7BC3-034C-9D06-ACE174E70231}">
      <dgm:prSet/>
      <dgm:spPr/>
      <dgm:t>
        <a:bodyPr/>
        <a:lstStyle/>
        <a:p>
          <a:endParaRPr lang="en-US"/>
        </a:p>
      </dgm:t>
    </dgm:pt>
    <dgm:pt modelId="{5C004537-83CE-1741-83B5-F380FEE782CE}" type="pres">
      <dgm:prSet presAssocID="{415EA4E1-43FD-894E-A061-9EEE7E43CCA8}" presName="Name0" presStyleCnt="0">
        <dgm:presLayoutVars>
          <dgm:dir/>
          <dgm:animLvl val="lvl"/>
          <dgm:resizeHandles val="exact"/>
        </dgm:presLayoutVars>
      </dgm:prSet>
      <dgm:spPr/>
    </dgm:pt>
    <dgm:pt modelId="{03B31289-8C8A-C74C-8972-8334B7695A5E}" type="pres">
      <dgm:prSet presAssocID="{B953AC13-1A5E-2443-B108-2F4897FE8B15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25BB9A9-C6B0-EB44-95DE-27F902F22ED8}" type="pres">
      <dgm:prSet presAssocID="{214CD1F2-687F-094F-BB12-7CB5FD67FACE}" presName="parTxOnlySpace" presStyleCnt="0"/>
      <dgm:spPr/>
    </dgm:pt>
    <dgm:pt modelId="{7A6A220F-D603-3F47-9FEB-5D5D7F7E81B0}" type="pres">
      <dgm:prSet presAssocID="{987E48A7-CCB1-6F4B-AD19-A0BEEB921DF5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37F17C6C-65ED-644F-8400-C6EE08548D9F}" type="pres">
      <dgm:prSet presAssocID="{EC4BF230-8FB6-4245-B4B6-E76E13E36E40}" presName="parTxOnlySpace" presStyleCnt="0"/>
      <dgm:spPr/>
    </dgm:pt>
    <dgm:pt modelId="{9F87D9F7-B9A7-7A41-B99D-29285655166C}" type="pres">
      <dgm:prSet presAssocID="{F05CF53C-3673-924F-B056-2B86A1F10E83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6B920830-8304-2440-AEF0-75F27066ECC4}" srcId="{415EA4E1-43FD-894E-A061-9EEE7E43CCA8}" destId="{B953AC13-1A5E-2443-B108-2F4897FE8B15}" srcOrd="0" destOrd="0" parTransId="{731E823E-4F77-E24E-A5F7-56E9DCBE6C4B}" sibTransId="{214CD1F2-687F-094F-BB12-7CB5FD67FACE}"/>
    <dgm:cxn modelId="{554C4330-DE84-A045-9577-CEB08F9C0536}" srcId="{415EA4E1-43FD-894E-A061-9EEE7E43CCA8}" destId="{987E48A7-CCB1-6F4B-AD19-A0BEEB921DF5}" srcOrd="1" destOrd="0" parTransId="{F076958C-2C75-A641-BA03-1DE7E1F0208A}" sibTransId="{EC4BF230-8FB6-4245-B4B6-E76E13E36E40}"/>
    <dgm:cxn modelId="{5FA8D253-5135-9049-9D1B-E75FA49A4548}" type="presOf" srcId="{F05CF53C-3673-924F-B056-2B86A1F10E83}" destId="{9F87D9F7-B9A7-7A41-B99D-29285655166C}" srcOrd="0" destOrd="0" presId="urn:microsoft.com/office/officeart/2005/8/layout/chevron1"/>
    <dgm:cxn modelId="{23A8969F-39C2-1545-A206-F6373870DA3E}" type="presOf" srcId="{415EA4E1-43FD-894E-A061-9EEE7E43CCA8}" destId="{5C004537-83CE-1741-83B5-F380FEE782CE}" srcOrd="0" destOrd="0" presId="urn:microsoft.com/office/officeart/2005/8/layout/chevron1"/>
    <dgm:cxn modelId="{91E1D4AB-7BC3-034C-9D06-ACE174E70231}" srcId="{415EA4E1-43FD-894E-A061-9EEE7E43CCA8}" destId="{F05CF53C-3673-924F-B056-2B86A1F10E83}" srcOrd="2" destOrd="0" parTransId="{45B1419E-EAAC-3B4F-8FC2-A75846AAC09F}" sibTransId="{1CB197FC-1076-2D41-82D6-A002E3C1C55D}"/>
    <dgm:cxn modelId="{DB5AB9F0-B9BB-184B-8B4E-7105D9169DBA}" type="presOf" srcId="{987E48A7-CCB1-6F4B-AD19-A0BEEB921DF5}" destId="{7A6A220F-D603-3F47-9FEB-5D5D7F7E81B0}" srcOrd="0" destOrd="0" presId="urn:microsoft.com/office/officeart/2005/8/layout/chevron1"/>
    <dgm:cxn modelId="{F51668F9-FDD1-C045-AAFB-CEC75FF4852D}" type="presOf" srcId="{B953AC13-1A5E-2443-B108-2F4897FE8B15}" destId="{03B31289-8C8A-C74C-8972-8334B7695A5E}" srcOrd="0" destOrd="0" presId="urn:microsoft.com/office/officeart/2005/8/layout/chevron1"/>
    <dgm:cxn modelId="{5E199BBC-1699-284A-8EDA-D687CC62ADA7}" type="presParOf" srcId="{5C004537-83CE-1741-83B5-F380FEE782CE}" destId="{03B31289-8C8A-C74C-8972-8334B7695A5E}" srcOrd="0" destOrd="0" presId="urn:microsoft.com/office/officeart/2005/8/layout/chevron1"/>
    <dgm:cxn modelId="{088FE5D8-5E1E-E545-831A-152E9B05C3C1}" type="presParOf" srcId="{5C004537-83CE-1741-83B5-F380FEE782CE}" destId="{D25BB9A9-C6B0-EB44-95DE-27F902F22ED8}" srcOrd="1" destOrd="0" presId="urn:microsoft.com/office/officeart/2005/8/layout/chevron1"/>
    <dgm:cxn modelId="{B799F8D6-92DC-3548-8406-79CC33B8989D}" type="presParOf" srcId="{5C004537-83CE-1741-83B5-F380FEE782CE}" destId="{7A6A220F-D603-3F47-9FEB-5D5D7F7E81B0}" srcOrd="2" destOrd="0" presId="urn:microsoft.com/office/officeart/2005/8/layout/chevron1"/>
    <dgm:cxn modelId="{39A007D8-6B93-F445-AEDB-E4AFB17CD3CE}" type="presParOf" srcId="{5C004537-83CE-1741-83B5-F380FEE782CE}" destId="{37F17C6C-65ED-644F-8400-C6EE08548D9F}" srcOrd="3" destOrd="0" presId="urn:microsoft.com/office/officeart/2005/8/layout/chevron1"/>
    <dgm:cxn modelId="{53A643E5-CCFA-134E-BCA1-64A1B05F4D4A}" type="presParOf" srcId="{5C004537-83CE-1741-83B5-F380FEE782CE}" destId="{9F87D9F7-B9A7-7A41-B99D-29285655166C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3B31289-8C8A-C74C-8972-8334B7695A5E}">
      <dsp:nvSpPr>
        <dsp:cNvPr id="0" name=""/>
        <dsp:cNvSpPr/>
      </dsp:nvSpPr>
      <dsp:spPr>
        <a:xfrm>
          <a:off x="2055" y="1396774"/>
          <a:ext cx="2504054" cy="1001621"/>
        </a:xfrm>
        <a:prstGeom prst="chevron">
          <a:avLst/>
        </a:prstGeom>
        <a:solidFill>
          <a:schemeClr val="accent5">
            <a:lumMod val="7500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8031" tIns="82677" rIns="82677" bIns="82677" numCol="1" spcCol="1270" anchor="ctr" anchorCtr="0">
          <a:noAutofit/>
        </a:bodyPr>
        <a:lstStyle/>
        <a:p>
          <a:pPr marL="0" lvl="0" indent="0" algn="ctr" defTabSz="2755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200" kern="1200" dirty="0"/>
        </a:p>
      </dsp:txBody>
      <dsp:txXfrm>
        <a:off x="502866" y="1396774"/>
        <a:ext cx="1502433" cy="1001621"/>
      </dsp:txXfrm>
    </dsp:sp>
    <dsp:sp modelId="{7A6A220F-D603-3F47-9FEB-5D5D7F7E81B0}">
      <dsp:nvSpPr>
        <dsp:cNvPr id="0" name=""/>
        <dsp:cNvSpPr/>
      </dsp:nvSpPr>
      <dsp:spPr>
        <a:xfrm>
          <a:off x="2255704" y="1396774"/>
          <a:ext cx="2504054" cy="1001621"/>
        </a:xfrm>
        <a:prstGeom prst="chevron">
          <a:avLst/>
        </a:prstGeom>
        <a:solidFill>
          <a:schemeClr val="accent5">
            <a:lumMod val="7500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8031" tIns="82677" rIns="82677" bIns="82677" numCol="1" spcCol="1270" anchor="ctr" anchorCtr="0">
          <a:noAutofit/>
        </a:bodyPr>
        <a:lstStyle/>
        <a:p>
          <a:pPr marL="0" lvl="0" indent="0" algn="ctr" defTabSz="2755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200" kern="1200" dirty="0"/>
        </a:p>
      </dsp:txBody>
      <dsp:txXfrm>
        <a:off x="2756515" y="1396774"/>
        <a:ext cx="1502433" cy="1001621"/>
      </dsp:txXfrm>
    </dsp:sp>
    <dsp:sp modelId="{9F87D9F7-B9A7-7A41-B99D-29285655166C}">
      <dsp:nvSpPr>
        <dsp:cNvPr id="0" name=""/>
        <dsp:cNvSpPr/>
      </dsp:nvSpPr>
      <dsp:spPr>
        <a:xfrm>
          <a:off x="4509353" y="1396774"/>
          <a:ext cx="2504054" cy="1001621"/>
        </a:xfrm>
        <a:prstGeom prst="chevron">
          <a:avLst/>
        </a:prstGeom>
        <a:solidFill>
          <a:schemeClr val="accent5">
            <a:lumMod val="7500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8031" tIns="82677" rIns="82677" bIns="82677" numCol="1" spcCol="1270" anchor="ctr" anchorCtr="0">
          <a:noAutofit/>
        </a:bodyPr>
        <a:lstStyle/>
        <a:p>
          <a:pPr marL="0" lvl="0" indent="0" algn="ctr" defTabSz="2755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200" kern="1200" dirty="0"/>
        </a:p>
      </dsp:txBody>
      <dsp:txXfrm>
        <a:off x="5010164" y="1396774"/>
        <a:ext cx="1502433" cy="100162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3B31289-8C8A-C74C-8972-8334B7695A5E}">
      <dsp:nvSpPr>
        <dsp:cNvPr id="0" name=""/>
        <dsp:cNvSpPr/>
      </dsp:nvSpPr>
      <dsp:spPr>
        <a:xfrm>
          <a:off x="2055" y="1396774"/>
          <a:ext cx="2504054" cy="1001621"/>
        </a:xfrm>
        <a:prstGeom prst="chevron">
          <a:avLst/>
        </a:prstGeom>
        <a:solidFill>
          <a:schemeClr val="accent5">
            <a:lumMod val="7500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29337" rIns="29337" bIns="29337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Naïve predictor as baseline</a:t>
          </a:r>
        </a:p>
      </dsp:txBody>
      <dsp:txXfrm>
        <a:off x="502866" y="1396774"/>
        <a:ext cx="1502433" cy="1001621"/>
      </dsp:txXfrm>
    </dsp:sp>
    <dsp:sp modelId="{7A6A220F-D603-3F47-9FEB-5D5D7F7E81B0}">
      <dsp:nvSpPr>
        <dsp:cNvPr id="0" name=""/>
        <dsp:cNvSpPr/>
      </dsp:nvSpPr>
      <dsp:spPr>
        <a:xfrm>
          <a:off x="2255704" y="1396774"/>
          <a:ext cx="2504054" cy="1001621"/>
        </a:xfrm>
        <a:prstGeom prst="chevron">
          <a:avLst/>
        </a:prstGeom>
        <a:solidFill>
          <a:schemeClr val="accent5">
            <a:lumMod val="7500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29337" rIns="29337" bIns="29337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SVD model tuning and evaluation</a:t>
          </a:r>
        </a:p>
      </dsp:txBody>
      <dsp:txXfrm>
        <a:off x="2756515" y="1396774"/>
        <a:ext cx="1502433" cy="1001621"/>
      </dsp:txXfrm>
    </dsp:sp>
    <dsp:sp modelId="{9F87D9F7-B9A7-7A41-B99D-29285655166C}">
      <dsp:nvSpPr>
        <dsp:cNvPr id="0" name=""/>
        <dsp:cNvSpPr/>
      </dsp:nvSpPr>
      <dsp:spPr>
        <a:xfrm>
          <a:off x="4509353" y="1396774"/>
          <a:ext cx="2504054" cy="1001621"/>
        </a:xfrm>
        <a:prstGeom prst="chevron">
          <a:avLst/>
        </a:prstGeom>
        <a:solidFill>
          <a:schemeClr val="accent5">
            <a:lumMod val="7500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29337" rIns="29337" bIns="29337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Predict user-specific ratings</a:t>
          </a:r>
        </a:p>
      </dsp:txBody>
      <dsp:txXfrm>
        <a:off x="5010164" y="1396774"/>
        <a:ext cx="1502433" cy="100162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t>10/1/18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124668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06874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52076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10464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10/1/18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10891700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10/1/18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634211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10/1/18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560861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10/1/18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01522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10/1/18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37700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10/1/18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12318647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10/1/18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30637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10/1/18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6779302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9" r:id="rId1"/>
    <p:sldLayoutId id="2147483880" r:id="rId2"/>
    <p:sldLayoutId id="2147483881" r:id="rId3"/>
    <p:sldLayoutId id="2147483882" r:id="rId4"/>
    <p:sldLayoutId id="2147483883" r:id="rId5"/>
    <p:sldLayoutId id="2147483884" r:id="rId6"/>
    <p:sldLayoutId id="2147483885" r:id="rId7"/>
    <p:sldLayoutId id="2147483886" r:id="rId8"/>
    <p:sldLayoutId id="2147483887" r:id="rId9"/>
    <p:sldLayoutId id="2147483888" r:id="rId10"/>
    <p:sldLayoutId id="214748388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14.jpg"/><Relationship Id="rId7" Type="http://schemas.openxmlformats.org/officeDocument/2006/relationships/image" Target="../media/image16.sv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Relationship Id="rId9" Type="http://schemas.openxmlformats.org/officeDocument/2006/relationships/image" Target="../media/image20.jp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14.jpg"/><Relationship Id="rId7" Type="http://schemas.openxmlformats.org/officeDocument/2006/relationships/image" Target="../media/image16.sv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Relationship Id="rId9" Type="http://schemas.openxmlformats.org/officeDocument/2006/relationships/image" Target="../media/image20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21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23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65A1A-4C2B-7A46-B104-72EAF7F20F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08788" y="1779720"/>
            <a:ext cx="5829299" cy="785144"/>
          </a:xfrm>
        </p:spPr>
        <p:txBody>
          <a:bodyPr>
            <a:normAutofit fontScale="90000"/>
          </a:bodyPr>
          <a:lstStyle/>
          <a:p>
            <a:r>
              <a:rPr lang="en-US" sz="6700" dirty="0">
                <a:latin typeface="Aparajita" panose="020B0604020202020204" pitchFamily="34" charset="0"/>
                <a:cs typeface="Aparajita" panose="020B0604020202020204" pitchFamily="34" charset="0"/>
              </a:rPr>
              <a:t>M</a:t>
            </a:r>
            <a:r>
              <a:rPr lang="en-US" sz="5000" dirty="0">
                <a:latin typeface="Aparajita" panose="020B0604020202020204" pitchFamily="34" charset="0"/>
                <a:cs typeface="Aparajita" panose="020B0604020202020204" pitchFamily="34" charset="0"/>
              </a:rPr>
              <a:t>OVIE</a:t>
            </a:r>
            <a:r>
              <a:rPr lang="en-US" dirty="0">
                <a:latin typeface="Aparajita" panose="020B0604020202020204" pitchFamily="34" charset="0"/>
                <a:cs typeface="Aparajita" panose="020B0604020202020204" pitchFamily="34" charset="0"/>
              </a:rPr>
              <a:t> </a:t>
            </a:r>
            <a:br>
              <a:rPr lang="en-US" dirty="0">
                <a:latin typeface="Aparajita" panose="020B0604020202020204" pitchFamily="34" charset="0"/>
                <a:cs typeface="Aparajita" panose="020B0604020202020204" pitchFamily="34" charset="0"/>
              </a:rPr>
            </a:br>
            <a:r>
              <a:rPr lang="en-US" sz="6700" dirty="0">
                <a:latin typeface="Aparajita" panose="020B0604020202020204" pitchFamily="34" charset="0"/>
                <a:cs typeface="Aparajita" panose="020B0604020202020204" pitchFamily="34" charset="0"/>
              </a:rPr>
              <a:t>M</a:t>
            </a:r>
            <a:r>
              <a:rPr lang="en-US" sz="5000" dirty="0">
                <a:latin typeface="Aparajita" panose="020B0604020202020204" pitchFamily="34" charset="0"/>
                <a:cs typeface="Aparajita" panose="020B0604020202020204" pitchFamily="34" charset="0"/>
              </a:rPr>
              <a:t>ACHINE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E8DF33-C9CC-1B43-AF5E-5F0D6211B9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96861" y="3374076"/>
            <a:ext cx="4853152" cy="396961"/>
          </a:xfrm>
        </p:spPr>
        <p:txBody>
          <a:bodyPr>
            <a:noAutofit/>
          </a:bodyPr>
          <a:lstStyle/>
          <a:p>
            <a:r>
              <a:rPr lang="en-US" sz="1300" i="1" dirty="0"/>
              <a:t>A DEEP LEARNING MOVIE RECOMMENDATION PAGE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AFB8BD-CB74-7241-9AB5-90C95B81F218}"/>
              </a:ext>
            </a:extLst>
          </p:cNvPr>
          <p:cNvSpPr txBox="1"/>
          <p:nvPr/>
        </p:nvSpPr>
        <p:spPr>
          <a:xfrm>
            <a:off x="4527331" y="4328001"/>
            <a:ext cx="169610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ea typeface="Batang" panose="02030600000101010101" pitchFamily="18" charset="-127"/>
              </a:rPr>
              <a:t>V</a:t>
            </a:r>
            <a:r>
              <a:rPr lang="en-US" sz="1250" dirty="0">
                <a:solidFill>
                  <a:schemeClr val="tx1">
                    <a:lumMod val="65000"/>
                    <a:lumOff val="35000"/>
                  </a:schemeClr>
                </a:solidFill>
                <a:ea typeface="Batang" panose="02030600000101010101" pitchFamily="18" charset="-127"/>
              </a:rPr>
              <a:t>ASHISTH</a:t>
            </a:r>
            <a:r>
              <a:rPr 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ea typeface="Batang" panose="02030600000101010101" pitchFamily="18" charset="-127"/>
              </a:rPr>
              <a:t> S</a:t>
            </a:r>
            <a:r>
              <a:rPr lang="en-US" sz="1250" b="1" dirty="0">
                <a:solidFill>
                  <a:schemeClr val="tx1">
                    <a:lumMod val="65000"/>
                    <a:lumOff val="35000"/>
                  </a:schemeClr>
                </a:solidFill>
                <a:ea typeface="Batang" panose="02030600000101010101" pitchFamily="18" charset="-127"/>
              </a:rPr>
              <a:t>HARMA</a:t>
            </a:r>
          </a:p>
          <a:p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ea typeface="Batang" panose="02030600000101010101" pitchFamily="18" charset="-127"/>
              </a:rPr>
              <a:t>K</a:t>
            </a:r>
            <a:r>
              <a:rPr lang="en-US" sz="1250" dirty="0">
                <a:solidFill>
                  <a:schemeClr val="tx1">
                    <a:lumMod val="65000"/>
                    <a:lumOff val="35000"/>
                  </a:schemeClr>
                </a:solidFill>
                <a:ea typeface="Batang" panose="02030600000101010101" pitchFamily="18" charset="-127"/>
              </a:rPr>
              <a:t>ANIKA</a:t>
            </a:r>
            <a:r>
              <a:rPr 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ea typeface="Batang" panose="02030600000101010101" pitchFamily="18" charset="-127"/>
              </a:rPr>
              <a:t> B</a:t>
            </a:r>
            <a:r>
              <a:rPr lang="en-US" sz="1250" b="1" dirty="0">
                <a:solidFill>
                  <a:schemeClr val="tx1">
                    <a:lumMod val="65000"/>
                    <a:lumOff val="35000"/>
                  </a:schemeClr>
                </a:solidFill>
                <a:ea typeface="Batang" panose="02030600000101010101" pitchFamily="18" charset="-127"/>
              </a:rPr>
              <a:t>HAMBI</a:t>
            </a:r>
          </a:p>
          <a:p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ea typeface="Batang" panose="02030600000101010101" pitchFamily="18" charset="-127"/>
              </a:rPr>
              <a:t>R</a:t>
            </a:r>
            <a:r>
              <a:rPr lang="en-US" sz="1250" dirty="0">
                <a:solidFill>
                  <a:schemeClr val="tx1">
                    <a:lumMod val="65000"/>
                    <a:lumOff val="35000"/>
                  </a:schemeClr>
                </a:solidFill>
                <a:ea typeface="Batang" panose="02030600000101010101" pitchFamily="18" charset="-127"/>
              </a:rPr>
              <a:t>AJESH</a:t>
            </a:r>
            <a:r>
              <a:rPr 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ea typeface="Batang" panose="02030600000101010101" pitchFamily="18" charset="-127"/>
              </a:rPr>
              <a:t> K</a:t>
            </a:r>
            <a:r>
              <a:rPr lang="en-US" sz="1250" b="1" dirty="0">
                <a:solidFill>
                  <a:schemeClr val="tx1">
                    <a:lumMod val="65000"/>
                    <a:lumOff val="35000"/>
                  </a:schemeClr>
                </a:solidFill>
                <a:ea typeface="Batang" panose="02030600000101010101" pitchFamily="18" charset="-127"/>
              </a:rPr>
              <a:t>AGATHI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D909DD-DFEC-0C45-8734-3B20335DA860}"/>
              </a:ext>
            </a:extLst>
          </p:cNvPr>
          <p:cNvSpPr txBox="1"/>
          <p:nvPr/>
        </p:nvSpPr>
        <p:spPr>
          <a:xfrm>
            <a:off x="6223437" y="4328001"/>
            <a:ext cx="194310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</a:t>
            </a:r>
            <a:r>
              <a:rPr lang="en-US" sz="12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NGANG</a:t>
            </a:r>
            <a:r>
              <a:rPr lang="en-US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L</a:t>
            </a:r>
            <a:r>
              <a:rPr lang="en-US" sz="125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</a:t>
            </a:r>
          </a:p>
          <a:p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J</a:t>
            </a:r>
            <a:r>
              <a:rPr lang="en-US" sz="12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OSH</a:t>
            </a:r>
            <a:r>
              <a:rPr lang="en-US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M</a:t>
            </a:r>
            <a:r>
              <a:rPr lang="en-US" sz="125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UCHMORE</a:t>
            </a:r>
          </a:p>
          <a:p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</a:t>
            </a:r>
            <a:r>
              <a:rPr lang="en-US" sz="12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OHAN</a:t>
            </a:r>
            <a:r>
              <a:rPr lang="en-US" sz="125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</a:t>
            </a:r>
            <a:r>
              <a:rPr lang="en-US" sz="125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OHINDROO</a:t>
            </a:r>
          </a:p>
        </p:txBody>
      </p:sp>
    </p:spTree>
    <p:extLst>
      <p:ext uri="{BB962C8B-B14F-4D97-AF65-F5344CB8AC3E}">
        <p14:creationId xmlns:p14="http://schemas.microsoft.com/office/powerpoint/2010/main" val="2130805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13">
            <a:extLst>
              <a:ext uri="{FF2B5EF4-FFF2-40B4-BE49-F238E27FC236}">
                <a16:creationId xmlns:a16="http://schemas.microsoft.com/office/drawing/2014/main" id="{287D9197-4A85-4276-8FC4-67873E2075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5" name="Freeform 10">
            <a:extLst>
              <a:ext uri="{FF2B5EF4-FFF2-40B4-BE49-F238E27FC236}">
                <a16:creationId xmlns:a16="http://schemas.microsoft.com/office/drawing/2014/main" id="{01B5B487-A1DE-47E1-B06D-F13BBCCA78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7569200" cy="6858000"/>
          </a:xfrm>
          <a:custGeom>
            <a:avLst/>
            <a:gdLst>
              <a:gd name="connsiteX0" fmla="*/ 0 w 7569200"/>
              <a:gd name="connsiteY0" fmla="*/ 0 h 6858000"/>
              <a:gd name="connsiteX1" fmla="*/ 7389812 w 7569200"/>
              <a:gd name="connsiteY1" fmla="*/ 0 h 6858000"/>
              <a:gd name="connsiteX2" fmla="*/ 7394575 w 7569200"/>
              <a:gd name="connsiteY2" fmla="*/ 66675 h 6858000"/>
              <a:gd name="connsiteX3" fmla="*/ 7402512 w 7569200"/>
              <a:gd name="connsiteY3" fmla="*/ 122237 h 6858000"/>
              <a:gd name="connsiteX4" fmla="*/ 7412037 w 7569200"/>
              <a:gd name="connsiteY4" fmla="*/ 174625 h 6858000"/>
              <a:gd name="connsiteX5" fmla="*/ 7427912 w 7569200"/>
              <a:gd name="connsiteY5" fmla="*/ 217487 h 6858000"/>
              <a:gd name="connsiteX6" fmla="*/ 7443787 w 7569200"/>
              <a:gd name="connsiteY6" fmla="*/ 260350 h 6858000"/>
              <a:gd name="connsiteX7" fmla="*/ 7462837 w 7569200"/>
              <a:gd name="connsiteY7" fmla="*/ 296862 h 6858000"/>
              <a:gd name="connsiteX8" fmla="*/ 7481887 w 7569200"/>
              <a:gd name="connsiteY8" fmla="*/ 334962 h 6858000"/>
              <a:gd name="connsiteX9" fmla="*/ 7499350 w 7569200"/>
              <a:gd name="connsiteY9" fmla="*/ 369887 h 6858000"/>
              <a:gd name="connsiteX10" fmla="*/ 7516812 w 7569200"/>
              <a:gd name="connsiteY10" fmla="*/ 409575 h 6858000"/>
              <a:gd name="connsiteX11" fmla="*/ 7532687 w 7569200"/>
              <a:gd name="connsiteY11" fmla="*/ 450850 h 6858000"/>
              <a:gd name="connsiteX12" fmla="*/ 7546975 w 7569200"/>
              <a:gd name="connsiteY12" fmla="*/ 496887 h 6858000"/>
              <a:gd name="connsiteX13" fmla="*/ 7558087 w 7569200"/>
              <a:gd name="connsiteY13" fmla="*/ 546100 h 6858000"/>
              <a:gd name="connsiteX14" fmla="*/ 7566025 w 7569200"/>
              <a:gd name="connsiteY14" fmla="*/ 606425 h 6858000"/>
              <a:gd name="connsiteX15" fmla="*/ 7569200 w 7569200"/>
              <a:gd name="connsiteY15" fmla="*/ 673100 h 6858000"/>
              <a:gd name="connsiteX16" fmla="*/ 7566025 w 7569200"/>
              <a:gd name="connsiteY16" fmla="*/ 744537 h 6858000"/>
              <a:gd name="connsiteX17" fmla="*/ 7558087 w 7569200"/>
              <a:gd name="connsiteY17" fmla="*/ 801687 h 6858000"/>
              <a:gd name="connsiteX18" fmla="*/ 7546975 w 7569200"/>
              <a:gd name="connsiteY18" fmla="*/ 854075 h 6858000"/>
              <a:gd name="connsiteX19" fmla="*/ 7532687 w 7569200"/>
              <a:gd name="connsiteY19" fmla="*/ 901700 h 6858000"/>
              <a:gd name="connsiteX20" fmla="*/ 7516812 w 7569200"/>
              <a:gd name="connsiteY20" fmla="*/ 942975 h 6858000"/>
              <a:gd name="connsiteX21" fmla="*/ 7497762 w 7569200"/>
              <a:gd name="connsiteY21" fmla="*/ 981075 h 6858000"/>
              <a:gd name="connsiteX22" fmla="*/ 7478712 w 7569200"/>
              <a:gd name="connsiteY22" fmla="*/ 1017587 h 6858000"/>
              <a:gd name="connsiteX23" fmla="*/ 7459662 w 7569200"/>
              <a:gd name="connsiteY23" fmla="*/ 1055687 h 6858000"/>
              <a:gd name="connsiteX24" fmla="*/ 7442200 w 7569200"/>
              <a:gd name="connsiteY24" fmla="*/ 1095375 h 6858000"/>
              <a:gd name="connsiteX25" fmla="*/ 7424737 w 7569200"/>
              <a:gd name="connsiteY25" fmla="*/ 1136650 h 6858000"/>
              <a:gd name="connsiteX26" fmla="*/ 7410450 w 7569200"/>
              <a:gd name="connsiteY26" fmla="*/ 1182687 h 6858000"/>
              <a:gd name="connsiteX27" fmla="*/ 7400925 w 7569200"/>
              <a:gd name="connsiteY27" fmla="*/ 1235075 h 6858000"/>
              <a:gd name="connsiteX28" fmla="*/ 7391400 w 7569200"/>
              <a:gd name="connsiteY28" fmla="*/ 1295400 h 6858000"/>
              <a:gd name="connsiteX29" fmla="*/ 7389812 w 7569200"/>
              <a:gd name="connsiteY29" fmla="*/ 1363662 h 6858000"/>
              <a:gd name="connsiteX30" fmla="*/ 7391400 w 7569200"/>
              <a:gd name="connsiteY30" fmla="*/ 1431925 h 6858000"/>
              <a:gd name="connsiteX31" fmla="*/ 7400925 w 7569200"/>
              <a:gd name="connsiteY31" fmla="*/ 1492250 h 6858000"/>
              <a:gd name="connsiteX32" fmla="*/ 7410450 w 7569200"/>
              <a:gd name="connsiteY32" fmla="*/ 1544637 h 6858000"/>
              <a:gd name="connsiteX33" fmla="*/ 7424737 w 7569200"/>
              <a:gd name="connsiteY33" fmla="*/ 1589087 h 6858000"/>
              <a:gd name="connsiteX34" fmla="*/ 7442200 w 7569200"/>
              <a:gd name="connsiteY34" fmla="*/ 1631950 h 6858000"/>
              <a:gd name="connsiteX35" fmla="*/ 7459662 w 7569200"/>
              <a:gd name="connsiteY35" fmla="*/ 1671637 h 6858000"/>
              <a:gd name="connsiteX36" fmla="*/ 7478712 w 7569200"/>
              <a:gd name="connsiteY36" fmla="*/ 1708150 h 6858000"/>
              <a:gd name="connsiteX37" fmla="*/ 7497762 w 7569200"/>
              <a:gd name="connsiteY37" fmla="*/ 1743075 h 6858000"/>
              <a:gd name="connsiteX38" fmla="*/ 7516812 w 7569200"/>
              <a:gd name="connsiteY38" fmla="*/ 1782762 h 6858000"/>
              <a:gd name="connsiteX39" fmla="*/ 7532687 w 7569200"/>
              <a:gd name="connsiteY39" fmla="*/ 1824037 h 6858000"/>
              <a:gd name="connsiteX40" fmla="*/ 7546975 w 7569200"/>
              <a:gd name="connsiteY40" fmla="*/ 1870075 h 6858000"/>
              <a:gd name="connsiteX41" fmla="*/ 7558087 w 7569200"/>
              <a:gd name="connsiteY41" fmla="*/ 1922462 h 6858000"/>
              <a:gd name="connsiteX42" fmla="*/ 7566025 w 7569200"/>
              <a:gd name="connsiteY42" fmla="*/ 1982787 h 6858000"/>
              <a:gd name="connsiteX43" fmla="*/ 7569200 w 7569200"/>
              <a:gd name="connsiteY43" fmla="*/ 2051050 h 6858000"/>
              <a:gd name="connsiteX44" fmla="*/ 7566025 w 7569200"/>
              <a:gd name="connsiteY44" fmla="*/ 2119312 h 6858000"/>
              <a:gd name="connsiteX45" fmla="*/ 7558087 w 7569200"/>
              <a:gd name="connsiteY45" fmla="*/ 2179637 h 6858000"/>
              <a:gd name="connsiteX46" fmla="*/ 7546975 w 7569200"/>
              <a:gd name="connsiteY46" fmla="*/ 2232025 h 6858000"/>
              <a:gd name="connsiteX47" fmla="*/ 7532687 w 7569200"/>
              <a:gd name="connsiteY47" fmla="*/ 2278062 h 6858000"/>
              <a:gd name="connsiteX48" fmla="*/ 7516812 w 7569200"/>
              <a:gd name="connsiteY48" fmla="*/ 2319337 h 6858000"/>
              <a:gd name="connsiteX49" fmla="*/ 7497762 w 7569200"/>
              <a:gd name="connsiteY49" fmla="*/ 2359025 h 6858000"/>
              <a:gd name="connsiteX50" fmla="*/ 7478712 w 7569200"/>
              <a:gd name="connsiteY50" fmla="*/ 2395537 h 6858000"/>
              <a:gd name="connsiteX51" fmla="*/ 7459662 w 7569200"/>
              <a:gd name="connsiteY51" fmla="*/ 2433637 h 6858000"/>
              <a:gd name="connsiteX52" fmla="*/ 7442200 w 7569200"/>
              <a:gd name="connsiteY52" fmla="*/ 2471737 h 6858000"/>
              <a:gd name="connsiteX53" fmla="*/ 7424737 w 7569200"/>
              <a:gd name="connsiteY53" fmla="*/ 2513012 h 6858000"/>
              <a:gd name="connsiteX54" fmla="*/ 7410450 w 7569200"/>
              <a:gd name="connsiteY54" fmla="*/ 2560637 h 6858000"/>
              <a:gd name="connsiteX55" fmla="*/ 7400925 w 7569200"/>
              <a:gd name="connsiteY55" fmla="*/ 2613025 h 6858000"/>
              <a:gd name="connsiteX56" fmla="*/ 7391400 w 7569200"/>
              <a:gd name="connsiteY56" fmla="*/ 2671762 h 6858000"/>
              <a:gd name="connsiteX57" fmla="*/ 7389812 w 7569200"/>
              <a:gd name="connsiteY57" fmla="*/ 2741612 h 6858000"/>
              <a:gd name="connsiteX58" fmla="*/ 7391400 w 7569200"/>
              <a:gd name="connsiteY58" fmla="*/ 2809875 h 6858000"/>
              <a:gd name="connsiteX59" fmla="*/ 7400925 w 7569200"/>
              <a:gd name="connsiteY59" fmla="*/ 2868612 h 6858000"/>
              <a:gd name="connsiteX60" fmla="*/ 7410450 w 7569200"/>
              <a:gd name="connsiteY60" fmla="*/ 2922587 h 6858000"/>
              <a:gd name="connsiteX61" fmla="*/ 7424737 w 7569200"/>
              <a:gd name="connsiteY61" fmla="*/ 2967037 h 6858000"/>
              <a:gd name="connsiteX62" fmla="*/ 7442200 w 7569200"/>
              <a:gd name="connsiteY62" fmla="*/ 3009900 h 6858000"/>
              <a:gd name="connsiteX63" fmla="*/ 7459662 w 7569200"/>
              <a:gd name="connsiteY63" fmla="*/ 3046412 h 6858000"/>
              <a:gd name="connsiteX64" fmla="*/ 7478712 w 7569200"/>
              <a:gd name="connsiteY64" fmla="*/ 3084512 h 6858000"/>
              <a:gd name="connsiteX65" fmla="*/ 7497762 w 7569200"/>
              <a:gd name="connsiteY65" fmla="*/ 3121025 h 6858000"/>
              <a:gd name="connsiteX66" fmla="*/ 7516812 w 7569200"/>
              <a:gd name="connsiteY66" fmla="*/ 3160712 h 6858000"/>
              <a:gd name="connsiteX67" fmla="*/ 7532687 w 7569200"/>
              <a:gd name="connsiteY67" fmla="*/ 3201987 h 6858000"/>
              <a:gd name="connsiteX68" fmla="*/ 7546975 w 7569200"/>
              <a:gd name="connsiteY68" fmla="*/ 3248025 h 6858000"/>
              <a:gd name="connsiteX69" fmla="*/ 7558087 w 7569200"/>
              <a:gd name="connsiteY69" fmla="*/ 3300412 h 6858000"/>
              <a:gd name="connsiteX70" fmla="*/ 7566025 w 7569200"/>
              <a:gd name="connsiteY70" fmla="*/ 3360737 h 6858000"/>
              <a:gd name="connsiteX71" fmla="*/ 7569200 w 7569200"/>
              <a:gd name="connsiteY71" fmla="*/ 3427412 h 6858000"/>
              <a:gd name="connsiteX72" fmla="*/ 7566025 w 7569200"/>
              <a:gd name="connsiteY72" fmla="*/ 3497262 h 6858000"/>
              <a:gd name="connsiteX73" fmla="*/ 7558087 w 7569200"/>
              <a:gd name="connsiteY73" fmla="*/ 3557587 h 6858000"/>
              <a:gd name="connsiteX74" fmla="*/ 7546975 w 7569200"/>
              <a:gd name="connsiteY74" fmla="*/ 3609975 h 6858000"/>
              <a:gd name="connsiteX75" fmla="*/ 7532687 w 7569200"/>
              <a:gd name="connsiteY75" fmla="*/ 3656012 h 6858000"/>
              <a:gd name="connsiteX76" fmla="*/ 7516812 w 7569200"/>
              <a:gd name="connsiteY76" fmla="*/ 3697287 h 6858000"/>
              <a:gd name="connsiteX77" fmla="*/ 7497762 w 7569200"/>
              <a:gd name="connsiteY77" fmla="*/ 3736975 h 6858000"/>
              <a:gd name="connsiteX78" fmla="*/ 7459662 w 7569200"/>
              <a:gd name="connsiteY78" fmla="*/ 3811587 h 6858000"/>
              <a:gd name="connsiteX79" fmla="*/ 7442200 w 7569200"/>
              <a:gd name="connsiteY79" fmla="*/ 3848100 h 6858000"/>
              <a:gd name="connsiteX80" fmla="*/ 7424737 w 7569200"/>
              <a:gd name="connsiteY80" fmla="*/ 3890962 h 6858000"/>
              <a:gd name="connsiteX81" fmla="*/ 7410450 w 7569200"/>
              <a:gd name="connsiteY81" fmla="*/ 3935412 h 6858000"/>
              <a:gd name="connsiteX82" fmla="*/ 7400925 w 7569200"/>
              <a:gd name="connsiteY82" fmla="*/ 3987800 h 6858000"/>
              <a:gd name="connsiteX83" fmla="*/ 7391400 w 7569200"/>
              <a:gd name="connsiteY83" fmla="*/ 4048125 h 6858000"/>
              <a:gd name="connsiteX84" fmla="*/ 7389812 w 7569200"/>
              <a:gd name="connsiteY84" fmla="*/ 4116387 h 6858000"/>
              <a:gd name="connsiteX85" fmla="*/ 7391400 w 7569200"/>
              <a:gd name="connsiteY85" fmla="*/ 4186237 h 6858000"/>
              <a:gd name="connsiteX86" fmla="*/ 7400925 w 7569200"/>
              <a:gd name="connsiteY86" fmla="*/ 4244975 h 6858000"/>
              <a:gd name="connsiteX87" fmla="*/ 7410450 w 7569200"/>
              <a:gd name="connsiteY87" fmla="*/ 4297362 h 6858000"/>
              <a:gd name="connsiteX88" fmla="*/ 7424737 w 7569200"/>
              <a:gd name="connsiteY88" fmla="*/ 4343400 h 6858000"/>
              <a:gd name="connsiteX89" fmla="*/ 7442200 w 7569200"/>
              <a:gd name="connsiteY89" fmla="*/ 4386262 h 6858000"/>
              <a:gd name="connsiteX90" fmla="*/ 7459662 w 7569200"/>
              <a:gd name="connsiteY90" fmla="*/ 4424362 h 6858000"/>
              <a:gd name="connsiteX91" fmla="*/ 7497762 w 7569200"/>
              <a:gd name="connsiteY91" fmla="*/ 4498975 h 6858000"/>
              <a:gd name="connsiteX92" fmla="*/ 7516812 w 7569200"/>
              <a:gd name="connsiteY92" fmla="*/ 4537075 h 6858000"/>
              <a:gd name="connsiteX93" fmla="*/ 7532687 w 7569200"/>
              <a:gd name="connsiteY93" fmla="*/ 4579937 h 6858000"/>
              <a:gd name="connsiteX94" fmla="*/ 7546975 w 7569200"/>
              <a:gd name="connsiteY94" fmla="*/ 4625975 h 6858000"/>
              <a:gd name="connsiteX95" fmla="*/ 7558087 w 7569200"/>
              <a:gd name="connsiteY95" fmla="*/ 4678362 h 6858000"/>
              <a:gd name="connsiteX96" fmla="*/ 7566025 w 7569200"/>
              <a:gd name="connsiteY96" fmla="*/ 4738687 h 6858000"/>
              <a:gd name="connsiteX97" fmla="*/ 7569200 w 7569200"/>
              <a:gd name="connsiteY97" fmla="*/ 4806950 h 6858000"/>
              <a:gd name="connsiteX98" fmla="*/ 7566025 w 7569200"/>
              <a:gd name="connsiteY98" fmla="*/ 4875212 h 6858000"/>
              <a:gd name="connsiteX99" fmla="*/ 7558087 w 7569200"/>
              <a:gd name="connsiteY99" fmla="*/ 4935537 h 6858000"/>
              <a:gd name="connsiteX100" fmla="*/ 7546975 w 7569200"/>
              <a:gd name="connsiteY100" fmla="*/ 4987925 h 6858000"/>
              <a:gd name="connsiteX101" fmla="*/ 7532687 w 7569200"/>
              <a:gd name="connsiteY101" fmla="*/ 5033962 h 6858000"/>
              <a:gd name="connsiteX102" fmla="*/ 7516812 w 7569200"/>
              <a:gd name="connsiteY102" fmla="*/ 5075237 h 6858000"/>
              <a:gd name="connsiteX103" fmla="*/ 7497762 w 7569200"/>
              <a:gd name="connsiteY103" fmla="*/ 5114925 h 6858000"/>
              <a:gd name="connsiteX104" fmla="*/ 7478712 w 7569200"/>
              <a:gd name="connsiteY104" fmla="*/ 5149850 h 6858000"/>
              <a:gd name="connsiteX105" fmla="*/ 7459662 w 7569200"/>
              <a:gd name="connsiteY105" fmla="*/ 5186362 h 6858000"/>
              <a:gd name="connsiteX106" fmla="*/ 7442200 w 7569200"/>
              <a:gd name="connsiteY106" fmla="*/ 5226050 h 6858000"/>
              <a:gd name="connsiteX107" fmla="*/ 7424737 w 7569200"/>
              <a:gd name="connsiteY107" fmla="*/ 5268912 h 6858000"/>
              <a:gd name="connsiteX108" fmla="*/ 7410450 w 7569200"/>
              <a:gd name="connsiteY108" fmla="*/ 5313362 h 6858000"/>
              <a:gd name="connsiteX109" fmla="*/ 7400925 w 7569200"/>
              <a:gd name="connsiteY109" fmla="*/ 5365750 h 6858000"/>
              <a:gd name="connsiteX110" fmla="*/ 7391400 w 7569200"/>
              <a:gd name="connsiteY110" fmla="*/ 5426075 h 6858000"/>
              <a:gd name="connsiteX111" fmla="*/ 7389812 w 7569200"/>
              <a:gd name="connsiteY111" fmla="*/ 5494337 h 6858000"/>
              <a:gd name="connsiteX112" fmla="*/ 7391400 w 7569200"/>
              <a:gd name="connsiteY112" fmla="*/ 5562600 h 6858000"/>
              <a:gd name="connsiteX113" fmla="*/ 7400925 w 7569200"/>
              <a:gd name="connsiteY113" fmla="*/ 5622925 h 6858000"/>
              <a:gd name="connsiteX114" fmla="*/ 7410450 w 7569200"/>
              <a:gd name="connsiteY114" fmla="*/ 5675312 h 6858000"/>
              <a:gd name="connsiteX115" fmla="*/ 7424737 w 7569200"/>
              <a:gd name="connsiteY115" fmla="*/ 5721350 h 6858000"/>
              <a:gd name="connsiteX116" fmla="*/ 7442200 w 7569200"/>
              <a:gd name="connsiteY116" fmla="*/ 5762625 h 6858000"/>
              <a:gd name="connsiteX117" fmla="*/ 7459662 w 7569200"/>
              <a:gd name="connsiteY117" fmla="*/ 5802312 h 6858000"/>
              <a:gd name="connsiteX118" fmla="*/ 7478712 w 7569200"/>
              <a:gd name="connsiteY118" fmla="*/ 5840412 h 6858000"/>
              <a:gd name="connsiteX119" fmla="*/ 7497762 w 7569200"/>
              <a:gd name="connsiteY119" fmla="*/ 5876925 h 6858000"/>
              <a:gd name="connsiteX120" fmla="*/ 7516812 w 7569200"/>
              <a:gd name="connsiteY120" fmla="*/ 5915025 h 6858000"/>
              <a:gd name="connsiteX121" fmla="*/ 7532687 w 7569200"/>
              <a:gd name="connsiteY121" fmla="*/ 5956300 h 6858000"/>
              <a:gd name="connsiteX122" fmla="*/ 7546975 w 7569200"/>
              <a:gd name="connsiteY122" fmla="*/ 6003925 h 6858000"/>
              <a:gd name="connsiteX123" fmla="*/ 7558087 w 7569200"/>
              <a:gd name="connsiteY123" fmla="*/ 6056312 h 6858000"/>
              <a:gd name="connsiteX124" fmla="*/ 7566025 w 7569200"/>
              <a:gd name="connsiteY124" fmla="*/ 6113462 h 6858000"/>
              <a:gd name="connsiteX125" fmla="*/ 7569200 w 7569200"/>
              <a:gd name="connsiteY125" fmla="*/ 6183312 h 6858000"/>
              <a:gd name="connsiteX126" fmla="*/ 7566025 w 7569200"/>
              <a:gd name="connsiteY126" fmla="*/ 6251575 h 6858000"/>
              <a:gd name="connsiteX127" fmla="*/ 7558087 w 7569200"/>
              <a:gd name="connsiteY127" fmla="*/ 6311900 h 6858000"/>
              <a:gd name="connsiteX128" fmla="*/ 7546975 w 7569200"/>
              <a:gd name="connsiteY128" fmla="*/ 6361112 h 6858000"/>
              <a:gd name="connsiteX129" fmla="*/ 7532687 w 7569200"/>
              <a:gd name="connsiteY129" fmla="*/ 6407150 h 6858000"/>
              <a:gd name="connsiteX130" fmla="*/ 7516812 w 7569200"/>
              <a:gd name="connsiteY130" fmla="*/ 6448425 h 6858000"/>
              <a:gd name="connsiteX131" fmla="*/ 7499350 w 7569200"/>
              <a:gd name="connsiteY131" fmla="*/ 6488112 h 6858000"/>
              <a:gd name="connsiteX132" fmla="*/ 7481887 w 7569200"/>
              <a:gd name="connsiteY132" fmla="*/ 6523037 h 6858000"/>
              <a:gd name="connsiteX133" fmla="*/ 7462837 w 7569200"/>
              <a:gd name="connsiteY133" fmla="*/ 6561137 h 6858000"/>
              <a:gd name="connsiteX134" fmla="*/ 7443787 w 7569200"/>
              <a:gd name="connsiteY134" fmla="*/ 6597650 h 6858000"/>
              <a:gd name="connsiteX135" fmla="*/ 7427912 w 7569200"/>
              <a:gd name="connsiteY135" fmla="*/ 6640512 h 6858000"/>
              <a:gd name="connsiteX136" fmla="*/ 7412037 w 7569200"/>
              <a:gd name="connsiteY136" fmla="*/ 6683375 h 6858000"/>
              <a:gd name="connsiteX137" fmla="*/ 7402512 w 7569200"/>
              <a:gd name="connsiteY137" fmla="*/ 6735762 h 6858000"/>
              <a:gd name="connsiteX138" fmla="*/ 7394575 w 7569200"/>
              <a:gd name="connsiteY138" fmla="*/ 6791325 h 6858000"/>
              <a:gd name="connsiteX139" fmla="*/ 7389812 w 7569200"/>
              <a:gd name="connsiteY139" fmla="*/ 6858000 h 6858000"/>
              <a:gd name="connsiteX140" fmla="*/ 0 w 7569200"/>
              <a:gd name="connsiteY140" fmla="*/ 6858000 h 6858000"/>
              <a:gd name="connsiteX141" fmla="*/ 0 w 7569200"/>
              <a:gd name="connsiteY14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</a:cxnLst>
            <a:rect l="l" t="t" r="r" b="b"/>
            <a:pathLst>
              <a:path w="7569200" h="6858000">
                <a:moveTo>
                  <a:pt x="0" y="0"/>
                </a:moveTo>
                <a:lnTo>
                  <a:pt x="7389812" y="0"/>
                </a:lnTo>
                <a:lnTo>
                  <a:pt x="7394575" y="66675"/>
                </a:lnTo>
                <a:lnTo>
                  <a:pt x="7402512" y="122237"/>
                </a:lnTo>
                <a:lnTo>
                  <a:pt x="7412037" y="174625"/>
                </a:lnTo>
                <a:lnTo>
                  <a:pt x="7427912" y="217487"/>
                </a:lnTo>
                <a:lnTo>
                  <a:pt x="7443787" y="260350"/>
                </a:lnTo>
                <a:lnTo>
                  <a:pt x="7462837" y="296862"/>
                </a:lnTo>
                <a:lnTo>
                  <a:pt x="7481887" y="334962"/>
                </a:lnTo>
                <a:lnTo>
                  <a:pt x="7499350" y="369887"/>
                </a:lnTo>
                <a:lnTo>
                  <a:pt x="7516812" y="409575"/>
                </a:lnTo>
                <a:lnTo>
                  <a:pt x="7532687" y="450850"/>
                </a:lnTo>
                <a:lnTo>
                  <a:pt x="7546975" y="496887"/>
                </a:lnTo>
                <a:lnTo>
                  <a:pt x="7558087" y="546100"/>
                </a:lnTo>
                <a:lnTo>
                  <a:pt x="7566025" y="606425"/>
                </a:lnTo>
                <a:lnTo>
                  <a:pt x="7569200" y="673100"/>
                </a:lnTo>
                <a:lnTo>
                  <a:pt x="7566025" y="744537"/>
                </a:lnTo>
                <a:lnTo>
                  <a:pt x="7558087" y="801687"/>
                </a:lnTo>
                <a:lnTo>
                  <a:pt x="7546975" y="854075"/>
                </a:lnTo>
                <a:lnTo>
                  <a:pt x="7532687" y="901700"/>
                </a:lnTo>
                <a:lnTo>
                  <a:pt x="7516812" y="942975"/>
                </a:lnTo>
                <a:lnTo>
                  <a:pt x="7497762" y="981075"/>
                </a:lnTo>
                <a:lnTo>
                  <a:pt x="7478712" y="1017587"/>
                </a:lnTo>
                <a:lnTo>
                  <a:pt x="7459662" y="1055687"/>
                </a:lnTo>
                <a:lnTo>
                  <a:pt x="7442200" y="1095375"/>
                </a:lnTo>
                <a:lnTo>
                  <a:pt x="7424737" y="1136650"/>
                </a:lnTo>
                <a:lnTo>
                  <a:pt x="7410450" y="1182687"/>
                </a:lnTo>
                <a:lnTo>
                  <a:pt x="7400925" y="1235075"/>
                </a:lnTo>
                <a:lnTo>
                  <a:pt x="7391400" y="1295400"/>
                </a:lnTo>
                <a:lnTo>
                  <a:pt x="7389812" y="1363662"/>
                </a:lnTo>
                <a:lnTo>
                  <a:pt x="7391400" y="1431925"/>
                </a:lnTo>
                <a:lnTo>
                  <a:pt x="7400925" y="1492250"/>
                </a:lnTo>
                <a:lnTo>
                  <a:pt x="7410450" y="1544637"/>
                </a:lnTo>
                <a:lnTo>
                  <a:pt x="7424737" y="1589087"/>
                </a:lnTo>
                <a:lnTo>
                  <a:pt x="7442200" y="1631950"/>
                </a:lnTo>
                <a:lnTo>
                  <a:pt x="7459662" y="1671637"/>
                </a:lnTo>
                <a:lnTo>
                  <a:pt x="7478712" y="1708150"/>
                </a:lnTo>
                <a:lnTo>
                  <a:pt x="7497762" y="1743075"/>
                </a:lnTo>
                <a:lnTo>
                  <a:pt x="7516812" y="1782762"/>
                </a:lnTo>
                <a:lnTo>
                  <a:pt x="7532687" y="1824037"/>
                </a:lnTo>
                <a:lnTo>
                  <a:pt x="7546975" y="1870075"/>
                </a:lnTo>
                <a:lnTo>
                  <a:pt x="7558087" y="1922462"/>
                </a:lnTo>
                <a:lnTo>
                  <a:pt x="7566025" y="1982787"/>
                </a:lnTo>
                <a:lnTo>
                  <a:pt x="7569200" y="2051050"/>
                </a:lnTo>
                <a:lnTo>
                  <a:pt x="7566025" y="2119312"/>
                </a:lnTo>
                <a:lnTo>
                  <a:pt x="7558087" y="2179637"/>
                </a:lnTo>
                <a:lnTo>
                  <a:pt x="7546975" y="2232025"/>
                </a:lnTo>
                <a:lnTo>
                  <a:pt x="7532687" y="2278062"/>
                </a:lnTo>
                <a:lnTo>
                  <a:pt x="7516812" y="2319337"/>
                </a:lnTo>
                <a:lnTo>
                  <a:pt x="7497762" y="2359025"/>
                </a:lnTo>
                <a:lnTo>
                  <a:pt x="7478712" y="2395537"/>
                </a:lnTo>
                <a:lnTo>
                  <a:pt x="7459662" y="2433637"/>
                </a:lnTo>
                <a:lnTo>
                  <a:pt x="7442200" y="2471737"/>
                </a:lnTo>
                <a:lnTo>
                  <a:pt x="7424737" y="2513012"/>
                </a:lnTo>
                <a:lnTo>
                  <a:pt x="7410450" y="2560637"/>
                </a:lnTo>
                <a:lnTo>
                  <a:pt x="7400925" y="2613025"/>
                </a:lnTo>
                <a:lnTo>
                  <a:pt x="7391400" y="2671762"/>
                </a:lnTo>
                <a:lnTo>
                  <a:pt x="7389812" y="2741612"/>
                </a:lnTo>
                <a:lnTo>
                  <a:pt x="7391400" y="2809875"/>
                </a:lnTo>
                <a:lnTo>
                  <a:pt x="7400925" y="2868612"/>
                </a:lnTo>
                <a:lnTo>
                  <a:pt x="7410450" y="2922587"/>
                </a:lnTo>
                <a:lnTo>
                  <a:pt x="7424737" y="2967037"/>
                </a:lnTo>
                <a:lnTo>
                  <a:pt x="7442200" y="3009900"/>
                </a:lnTo>
                <a:lnTo>
                  <a:pt x="7459662" y="3046412"/>
                </a:lnTo>
                <a:lnTo>
                  <a:pt x="7478712" y="3084512"/>
                </a:lnTo>
                <a:lnTo>
                  <a:pt x="7497762" y="3121025"/>
                </a:lnTo>
                <a:lnTo>
                  <a:pt x="7516812" y="3160712"/>
                </a:lnTo>
                <a:lnTo>
                  <a:pt x="7532687" y="3201987"/>
                </a:lnTo>
                <a:lnTo>
                  <a:pt x="7546975" y="3248025"/>
                </a:lnTo>
                <a:lnTo>
                  <a:pt x="7558087" y="3300412"/>
                </a:lnTo>
                <a:lnTo>
                  <a:pt x="7566025" y="3360737"/>
                </a:lnTo>
                <a:lnTo>
                  <a:pt x="7569200" y="3427412"/>
                </a:lnTo>
                <a:lnTo>
                  <a:pt x="7566025" y="3497262"/>
                </a:lnTo>
                <a:lnTo>
                  <a:pt x="7558087" y="3557587"/>
                </a:lnTo>
                <a:lnTo>
                  <a:pt x="7546975" y="3609975"/>
                </a:lnTo>
                <a:lnTo>
                  <a:pt x="7532687" y="3656012"/>
                </a:lnTo>
                <a:lnTo>
                  <a:pt x="7516812" y="3697287"/>
                </a:lnTo>
                <a:lnTo>
                  <a:pt x="7497762" y="3736975"/>
                </a:lnTo>
                <a:lnTo>
                  <a:pt x="7459662" y="3811587"/>
                </a:lnTo>
                <a:lnTo>
                  <a:pt x="7442200" y="3848100"/>
                </a:lnTo>
                <a:lnTo>
                  <a:pt x="7424737" y="3890962"/>
                </a:lnTo>
                <a:lnTo>
                  <a:pt x="7410450" y="3935412"/>
                </a:lnTo>
                <a:lnTo>
                  <a:pt x="7400925" y="3987800"/>
                </a:lnTo>
                <a:lnTo>
                  <a:pt x="7391400" y="4048125"/>
                </a:lnTo>
                <a:lnTo>
                  <a:pt x="7389812" y="4116387"/>
                </a:lnTo>
                <a:lnTo>
                  <a:pt x="7391400" y="4186237"/>
                </a:lnTo>
                <a:lnTo>
                  <a:pt x="7400925" y="4244975"/>
                </a:lnTo>
                <a:lnTo>
                  <a:pt x="7410450" y="4297362"/>
                </a:lnTo>
                <a:lnTo>
                  <a:pt x="7424737" y="4343400"/>
                </a:lnTo>
                <a:lnTo>
                  <a:pt x="7442200" y="4386262"/>
                </a:lnTo>
                <a:lnTo>
                  <a:pt x="7459662" y="4424362"/>
                </a:lnTo>
                <a:lnTo>
                  <a:pt x="7497762" y="4498975"/>
                </a:lnTo>
                <a:lnTo>
                  <a:pt x="7516812" y="4537075"/>
                </a:lnTo>
                <a:lnTo>
                  <a:pt x="7532687" y="4579937"/>
                </a:lnTo>
                <a:lnTo>
                  <a:pt x="7546975" y="4625975"/>
                </a:lnTo>
                <a:lnTo>
                  <a:pt x="7558087" y="4678362"/>
                </a:lnTo>
                <a:lnTo>
                  <a:pt x="7566025" y="4738687"/>
                </a:lnTo>
                <a:lnTo>
                  <a:pt x="7569200" y="4806950"/>
                </a:lnTo>
                <a:lnTo>
                  <a:pt x="7566025" y="4875212"/>
                </a:lnTo>
                <a:lnTo>
                  <a:pt x="7558087" y="4935537"/>
                </a:lnTo>
                <a:lnTo>
                  <a:pt x="7546975" y="4987925"/>
                </a:lnTo>
                <a:lnTo>
                  <a:pt x="7532687" y="5033962"/>
                </a:lnTo>
                <a:lnTo>
                  <a:pt x="7516812" y="5075237"/>
                </a:lnTo>
                <a:lnTo>
                  <a:pt x="7497762" y="5114925"/>
                </a:lnTo>
                <a:lnTo>
                  <a:pt x="7478712" y="5149850"/>
                </a:lnTo>
                <a:lnTo>
                  <a:pt x="7459662" y="5186362"/>
                </a:lnTo>
                <a:lnTo>
                  <a:pt x="7442200" y="5226050"/>
                </a:lnTo>
                <a:lnTo>
                  <a:pt x="7424737" y="5268912"/>
                </a:lnTo>
                <a:lnTo>
                  <a:pt x="7410450" y="5313362"/>
                </a:lnTo>
                <a:lnTo>
                  <a:pt x="7400925" y="5365750"/>
                </a:lnTo>
                <a:lnTo>
                  <a:pt x="7391400" y="5426075"/>
                </a:lnTo>
                <a:lnTo>
                  <a:pt x="7389812" y="5494337"/>
                </a:lnTo>
                <a:lnTo>
                  <a:pt x="7391400" y="5562600"/>
                </a:lnTo>
                <a:lnTo>
                  <a:pt x="7400925" y="5622925"/>
                </a:lnTo>
                <a:lnTo>
                  <a:pt x="7410450" y="5675312"/>
                </a:lnTo>
                <a:lnTo>
                  <a:pt x="7424737" y="5721350"/>
                </a:lnTo>
                <a:lnTo>
                  <a:pt x="7442200" y="5762625"/>
                </a:lnTo>
                <a:lnTo>
                  <a:pt x="7459662" y="5802312"/>
                </a:lnTo>
                <a:lnTo>
                  <a:pt x="7478712" y="5840412"/>
                </a:lnTo>
                <a:lnTo>
                  <a:pt x="7497762" y="5876925"/>
                </a:lnTo>
                <a:lnTo>
                  <a:pt x="7516812" y="5915025"/>
                </a:lnTo>
                <a:lnTo>
                  <a:pt x="7532687" y="5956300"/>
                </a:lnTo>
                <a:lnTo>
                  <a:pt x="7546975" y="6003925"/>
                </a:lnTo>
                <a:lnTo>
                  <a:pt x="7558087" y="6056312"/>
                </a:lnTo>
                <a:lnTo>
                  <a:pt x="7566025" y="6113462"/>
                </a:lnTo>
                <a:lnTo>
                  <a:pt x="7569200" y="6183312"/>
                </a:lnTo>
                <a:lnTo>
                  <a:pt x="7566025" y="6251575"/>
                </a:lnTo>
                <a:lnTo>
                  <a:pt x="7558087" y="6311900"/>
                </a:lnTo>
                <a:lnTo>
                  <a:pt x="7546975" y="6361112"/>
                </a:lnTo>
                <a:lnTo>
                  <a:pt x="7532687" y="6407150"/>
                </a:lnTo>
                <a:lnTo>
                  <a:pt x="7516812" y="6448425"/>
                </a:lnTo>
                <a:lnTo>
                  <a:pt x="7499350" y="6488112"/>
                </a:lnTo>
                <a:lnTo>
                  <a:pt x="7481887" y="6523037"/>
                </a:lnTo>
                <a:lnTo>
                  <a:pt x="7462837" y="6561137"/>
                </a:lnTo>
                <a:lnTo>
                  <a:pt x="7443787" y="6597650"/>
                </a:lnTo>
                <a:lnTo>
                  <a:pt x="7427912" y="6640512"/>
                </a:lnTo>
                <a:lnTo>
                  <a:pt x="7412037" y="6683375"/>
                </a:lnTo>
                <a:lnTo>
                  <a:pt x="7402512" y="6735762"/>
                </a:lnTo>
                <a:lnTo>
                  <a:pt x="7394575" y="6791325"/>
                </a:lnTo>
                <a:lnTo>
                  <a:pt x="7389812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E45AF6B-4F42-45F1-A22C-AF0FCA898F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0B75ADB-1971-FB41-A1AE-2FE8B44A24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5051" y="2443140"/>
            <a:ext cx="6306309" cy="39302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>
                <a:solidFill>
                  <a:srgbClr val="000000"/>
                </a:solidFill>
              </a:rPr>
              <a:t>5. Assess missing data in each row</a:t>
            </a:r>
          </a:p>
          <a:p>
            <a:endParaRPr lang="en-US">
              <a:solidFill>
                <a:srgbClr val="00000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25AEA3D-5BB5-DF4E-941A-6A4901B213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9009" y="663191"/>
            <a:ext cx="4071668" cy="254479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A086D6B-50F8-0C47-A6DA-DBF0327012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9009" y="3645032"/>
            <a:ext cx="4071668" cy="2538744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7FF7F923-9D8C-8E4F-B221-0DE81AD8A6F2}"/>
              </a:ext>
            </a:extLst>
          </p:cNvPr>
          <p:cNvSpPr txBox="1">
            <a:spLocks/>
          </p:cNvSpPr>
          <p:nvPr/>
        </p:nvSpPr>
        <p:spPr>
          <a:xfrm>
            <a:off x="696468" y="55878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>
                <a:latin typeface="Aparajita" panose="02020603050405020304" pitchFamily="18" charset="0"/>
                <a:cs typeface="Aparajita" panose="02020603050405020304" pitchFamily="18" charset="0"/>
              </a:rPr>
              <a:t>D</a:t>
            </a:r>
            <a:r>
              <a:rPr lang="en-US" sz="4100" dirty="0">
                <a:latin typeface="Aparajita" panose="02020603050405020304" pitchFamily="18" charset="0"/>
                <a:cs typeface="Aparajita" panose="02020603050405020304" pitchFamily="18" charset="0"/>
              </a:rPr>
              <a:t>ata</a:t>
            </a:r>
            <a:r>
              <a:rPr lang="en-US" sz="6000" b="1" dirty="0">
                <a:latin typeface="Aparajita" panose="02020603050405020304" pitchFamily="18" charset="0"/>
                <a:cs typeface="Aparajita" panose="02020603050405020304" pitchFamily="18" charset="0"/>
              </a:rPr>
              <a:t> C</a:t>
            </a:r>
            <a:r>
              <a:rPr lang="en-US" sz="4100" b="1" dirty="0">
                <a:latin typeface="Aparajita" panose="02020603050405020304" pitchFamily="18" charset="0"/>
                <a:cs typeface="Aparajita" panose="02020603050405020304" pitchFamily="18" charset="0"/>
              </a:rPr>
              <a:t>leaning</a:t>
            </a:r>
            <a:endParaRPr lang="en-US" sz="4100" dirty="0">
              <a:latin typeface="Aparajita" panose="02020603050405020304" pitchFamily="18" charset="0"/>
              <a:cs typeface="Aparajita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00519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3979FBE-BA3B-CC44-871B-2BAAE759DF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9457" y="170504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6. Feature scaling</a:t>
            </a:r>
          </a:p>
          <a:p>
            <a:pPr>
              <a:buFontTx/>
              <a:buChar char="-"/>
            </a:pPr>
            <a:r>
              <a:rPr lang="en-US" dirty="0"/>
              <a:t>First step to ML and important preprocessing step for many machine learning algorithms</a:t>
            </a:r>
          </a:p>
          <a:p>
            <a:pPr>
              <a:buFontTx/>
              <a:buChar char="-"/>
            </a:pPr>
            <a:r>
              <a:rPr lang="en-US" dirty="0"/>
              <a:t>We rescale the features such that they have the properties of a standard normal distribution with a mean of zero and a standard deviation of one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864074D-1389-E649-99B0-729ABC6BC0D0}"/>
              </a:ext>
            </a:extLst>
          </p:cNvPr>
          <p:cNvSpPr txBox="1">
            <a:spLocks/>
          </p:cNvSpPr>
          <p:nvPr/>
        </p:nvSpPr>
        <p:spPr>
          <a:xfrm>
            <a:off x="1099457" y="54599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>
                <a:latin typeface="Aparajita" panose="02020603050405020304" pitchFamily="18" charset="0"/>
                <a:cs typeface="Aparajita" panose="02020603050405020304" pitchFamily="18" charset="0"/>
              </a:rPr>
              <a:t>D</a:t>
            </a:r>
            <a:r>
              <a:rPr lang="en-US" sz="4100" dirty="0">
                <a:latin typeface="Aparajita" panose="02020603050405020304" pitchFamily="18" charset="0"/>
                <a:cs typeface="Aparajita" panose="02020603050405020304" pitchFamily="18" charset="0"/>
              </a:rPr>
              <a:t>ata</a:t>
            </a:r>
            <a:r>
              <a:rPr lang="en-US" sz="6000" b="1" dirty="0">
                <a:latin typeface="Aparajita" panose="02020603050405020304" pitchFamily="18" charset="0"/>
                <a:cs typeface="Aparajita" panose="02020603050405020304" pitchFamily="18" charset="0"/>
              </a:rPr>
              <a:t> C</a:t>
            </a:r>
            <a:r>
              <a:rPr lang="en-US" sz="4100" b="1" dirty="0">
                <a:latin typeface="Aparajita" panose="02020603050405020304" pitchFamily="18" charset="0"/>
                <a:cs typeface="Aparajita" panose="02020603050405020304" pitchFamily="18" charset="0"/>
              </a:rPr>
              <a:t>leaning</a:t>
            </a:r>
            <a:endParaRPr lang="en-US" sz="4100" dirty="0">
              <a:latin typeface="Aparajita" panose="02020603050405020304" pitchFamily="18" charset="0"/>
              <a:cs typeface="Aparajita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30741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8A7FA6EE-1598-8945-9DFB-E6CFDFA34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6000" dirty="0">
                <a:latin typeface="Aparajita" panose="02020603050405020304" pitchFamily="18" charset="0"/>
                <a:cs typeface="Aparajita" panose="02020603050405020304" pitchFamily="18" charset="0"/>
              </a:rPr>
              <a:t>R</a:t>
            </a:r>
            <a:r>
              <a:rPr lang="en-US" sz="4100" dirty="0">
                <a:latin typeface="Aparajita" panose="02020603050405020304" pitchFamily="18" charset="0"/>
                <a:cs typeface="Aparajita" panose="02020603050405020304" pitchFamily="18" charset="0"/>
              </a:rPr>
              <a:t>ecommendation</a:t>
            </a:r>
            <a:r>
              <a:rPr lang="en-US" sz="6000" dirty="0">
                <a:latin typeface="Aparajita" panose="02020603050405020304" pitchFamily="18" charset="0"/>
                <a:cs typeface="Aparajita" panose="02020603050405020304" pitchFamily="18" charset="0"/>
              </a:rPr>
              <a:t> m</a:t>
            </a:r>
            <a:r>
              <a:rPr lang="en-US" sz="4100" dirty="0">
                <a:latin typeface="Aparajita" panose="02020603050405020304" pitchFamily="18" charset="0"/>
                <a:cs typeface="Aparajita" panose="02020603050405020304" pitchFamily="18" charset="0"/>
              </a:rPr>
              <a:t>odel</a:t>
            </a:r>
            <a:r>
              <a:rPr lang="en-US" sz="6000" dirty="0">
                <a:latin typeface="Aparajita" panose="02020603050405020304" pitchFamily="18" charset="0"/>
                <a:cs typeface="Aparajita" panose="02020603050405020304" pitchFamily="18" charset="0"/>
              </a:rPr>
              <a:t> o</a:t>
            </a:r>
            <a:r>
              <a:rPr lang="en-US" sz="4100" dirty="0">
                <a:latin typeface="Aparajita" panose="02020603050405020304" pitchFamily="18" charset="0"/>
                <a:cs typeface="Aparajita" panose="02020603050405020304" pitchFamily="18" charset="0"/>
              </a:rPr>
              <a:t>verview</a:t>
            </a:r>
            <a:r>
              <a:rPr lang="en-US" sz="6000" dirty="0">
                <a:latin typeface="Aparajita" panose="02020603050405020304" pitchFamily="18" charset="0"/>
                <a:cs typeface="Aparajita" panose="02020603050405020304" pitchFamily="18" charset="0"/>
              </a:rPr>
              <a:t> – </a:t>
            </a:r>
            <a:r>
              <a:rPr lang="en-US" sz="6000" b="1" dirty="0">
                <a:latin typeface="Aparajita" panose="02020603050405020304" pitchFamily="18" charset="0"/>
                <a:cs typeface="Aparajita" panose="02020603050405020304" pitchFamily="18" charset="0"/>
              </a:rPr>
              <a:t>n</a:t>
            </a:r>
            <a:r>
              <a:rPr lang="en-US" sz="4100" b="1" dirty="0">
                <a:latin typeface="Aparajita" panose="02020603050405020304" pitchFamily="18" charset="0"/>
                <a:cs typeface="Aparajita" panose="02020603050405020304" pitchFamily="18" charset="0"/>
              </a:rPr>
              <a:t>ew</a:t>
            </a:r>
            <a:r>
              <a:rPr lang="en-US" sz="6000" b="1" dirty="0">
                <a:latin typeface="Aparajita" panose="02020603050405020304" pitchFamily="18" charset="0"/>
                <a:cs typeface="Aparajita" panose="02020603050405020304" pitchFamily="18" charset="0"/>
              </a:rPr>
              <a:t> u</a:t>
            </a:r>
            <a:r>
              <a:rPr lang="en-US" sz="4100" b="1" dirty="0">
                <a:latin typeface="Aparajita" panose="02020603050405020304" pitchFamily="18" charset="0"/>
                <a:cs typeface="Aparajita" panose="02020603050405020304" pitchFamily="18" charset="0"/>
              </a:rPr>
              <a:t>sers</a:t>
            </a:r>
          </a:p>
        </p:txBody>
      </p:sp>
      <p:sp>
        <p:nvSpPr>
          <p:cNvPr id="46" name="Text Placeholder 13">
            <a:extLst>
              <a:ext uri="{FF2B5EF4-FFF2-40B4-BE49-F238E27FC236}">
                <a16:creationId xmlns:a16="http://schemas.microsoft.com/office/drawing/2014/main" id="{A83FCA20-E4CB-3A45-9056-5361CF5EB294}"/>
              </a:ext>
            </a:extLst>
          </p:cNvPr>
          <p:cNvSpPr txBox="1">
            <a:spLocks/>
          </p:cNvSpPr>
          <p:nvPr/>
        </p:nvSpPr>
        <p:spPr>
          <a:xfrm>
            <a:off x="1251678" y="2222693"/>
            <a:ext cx="6018212" cy="571772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Recommend based on popularity</a:t>
            </a:r>
          </a:p>
        </p:txBody>
      </p:sp>
    </p:spTree>
    <p:extLst>
      <p:ext uri="{BB962C8B-B14F-4D97-AF65-F5344CB8AC3E}">
        <p14:creationId xmlns:p14="http://schemas.microsoft.com/office/powerpoint/2010/main" val="39365778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8A7FA6EE-1598-8945-9DFB-E6CFDFA34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6700" dirty="0">
                <a:latin typeface="Aparajita" panose="02020603050405020304" pitchFamily="18" charset="0"/>
                <a:cs typeface="Aparajita" panose="02020603050405020304" pitchFamily="18" charset="0"/>
              </a:rPr>
              <a:t>R</a:t>
            </a:r>
            <a:r>
              <a:rPr lang="en-US" sz="4600" dirty="0">
                <a:latin typeface="Aparajita" panose="02020603050405020304" pitchFamily="18" charset="0"/>
                <a:cs typeface="Aparajita" panose="02020603050405020304" pitchFamily="18" charset="0"/>
              </a:rPr>
              <a:t>ecommendation</a:t>
            </a:r>
            <a:r>
              <a:rPr lang="en-US" sz="4400" dirty="0">
                <a:latin typeface="Aparajita" panose="02020603050405020304" pitchFamily="18" charset="0"/>
                <a:cs typeface="Aparajita" panose="02020603050405020304" pitchFamily="18" charset="0"/>
              </a:rPr>
              <a:t> </a:t>
            </a:r>
            <a:r>
              <a:rPr lang="en-US" sz="6700" dirty="0">
                <a:latin typeface="Aparajita" panose="02020603050405020304" pitchFamily="18" charset="0"/>
                <a:cs typeface="Aparajita" panose="02020603050405020304" pitchFamily="18" charset="0"/>
              </a:rPr>
              <a:t>m</a:t>
            </a:r>
            <a:r>
              <a:rPr lang="en-US" sz="4600" dirty="0">
                <a:latin typeface="Aparajita" panose="02020603050405020304" pitchFamily="18" charset="0"/>
                <a:cs typeface="Aparajita" panose="02020603050405020304" pitchFamily="18" charset="0"/>
              </a:rPr>
              <a:t>odel</a:t>
            </a:r>
            <a:r>
              <a:rPr lang="en-US" sz="4400" dirty="0">
                <a:latin typeface="Aparajita" panose="02020603050405020304" pitchFamily="18" charset="0"/>
                <a:cs typeface="Aparajita" panose="02020603050405020304" pitchFamily="18" charset="0"/>
              </a:rPr>
              <a:t> </a:t>
            </a:r>
            <a:r>
              <a:rPr lang="en-US" sz="6700" dirty="0">
                <a:latin typeface="Aparajita" panose="02020603050405020304" pitchFamily="18" charset="0"/>
                <a:cs typeface="Aparajita" panose="02020603050405020304" pitchFamily="18" charset="0"/>
              </a:rPr>
              <a:t>o</a:t>
            </a:r>
            <a:r>
              <a:rPr lang="en-US" sz="4600" dirty="0">
                <a:latin typeface="Aparajita" panose="02020603050405020304" pitchFamily="18" charset="0"/>
                <a:cs typeface="Aparajita" panose="02020603050405020304" pitchFamily="18" charset="0"/>
              </a:rPr>
              <a:t>verview</a:t>
            </a:r>
            <a:r>
              <a:rPr lang="en-US" sz="4400" dirty="0">
                <a:latin typeface="Aparajita" panose="02020603050405020304" pitchFamily="18" charset="0"/>
                <a:cs typeface="Aparajita" panose="02020603050405020304" pitchFamily="18" charset="0"/>
              </a:rPr>
              <a:t> – </a:t>
            </a:r>
            <a:r>
              <a:rPr lang="en-US" sz="6800" b="1" dirty="0">
                <a:latin typeface="Aparajita" panose="02020603050405020304" pitchFamily="18" charset="0"/>
                <a:cs typeface="Aparajita" panose="02020603050405020304" pitchFamily="18" charset="0"/>
              </a:rPr>
              <a:t>n</a:t>
            </a:r>
            <a:r>
              <a:rPr lang="en-US" sz="4600" b="1" dirty="0">
                <a:latin typeface="Aparajita" panose="02020603050405020304" pitchFamily="18" charset="0"/>
                <a:cs typeface="Aparajita" panose="02020603050405020304" pitchFamily="18" charset="0"/>
              </a:rPr>
              <a:t>ew</a:t>
            </a:r>
            <a:r>
              <a:rPr lang="en-US" sz="4400" b="1" dirty="0">
                <a:latin typeface="Aparajita" panose="02020603050405020304" pitchFamily="18" charset="0"/>
                <a:cs typeface="Aparajita" panose="02020603050405020304" pitchFamily="18" charset="0"/>
              </a:rPr>
              <a:t> </a:t>
            </a:r>
            <a:r>
              <a:rPr lang="en-US" sz="6700" b="1" dirty="0">
                <a:latin typeface="Aparajita" panose="02020603050405020304" pitchFamily="18" charset="0"/>
                <a:cs typeface="Aparajita" panose="02020603050405020304" pitchFamily="18" charset="0"/>
              </a:rPr>
              <a:t>u</a:t>
            </a:r>
            <a:r>
              <a:rPr lang="en-US" sz="4600" b="1" dirty="0">
                <a:latin typeface="Aparajita" panose="02020603050405020304" pitchFamily="18" charset="0"/>
                <a:cs typeface="Aparajita" panose="02020603050405020304" pitchFamily="18" charset="0"/>
              </a:rPr>
              <a:t>sers</a:t>
            </a:r>
            <a:endParaRPr lang="en-US" sz="4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AE3D96F-3B9A-1247-9075-CE7A6B6DA2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2728" y="2100338"/>
            <a:ext cx="5157787" cy="571772"/>
          </a:xfrm>
          <a:solidFill>
            <a:schemeClr val="accent5">
              <a:lumMod val="75000"/>
            </a:schemeClr>
          </a:solidFill>
        </p:spPr>
        <p:txBody>
          <a:bodyPr anchor="ctr"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Content-based filtering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73BCC2D-721E-8644-9DDA-617F40FF89B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910469" y="2933703"/>
            <a:ext cx="1097280" cy="1097280"/>
          </a:xfrm>
        </p:spPr>
      </p:pic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41ABD932-2C40-664C-A3B3-1E1CA74E6677}"/>
              </a:ext>
            </a:extLst>
          </p:cNvPr>
          <p:cNvSpPr txBox="1">
            <a:spLocks/>
          </p:cNvSpPr>
          <p:nvPr/>
        </p:nvSpPr>
        <p:spPr>
          <a:xfrm>
            <a:off x="6643825" y="2100338"/>
            <a:ext cx="5157787" cy="571772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900" spc="8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COLLABORATIVE FILTERING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D02C556-3B81-434B-B3E7-BAD27A6B1F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4894" y="4812420"/>
            <a:ext cx="910755" cy="914400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8467E9D-545C-234B-91E4-449DB5CA015B}"/>
              </a:ext>
            </a:extLst>
          </p:cNvPr>
          <p:cNvCxnSpPr/>
          <p:nvPr/>
        </p:nvCxnSpPr>
        <p:spPr>
          <a:xfrm>
            <a:off x="2495783" y="3563245"/>
            <a:ext cx="1137425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AE1D059D-6491-F740-98EF-0FF600555807}"/>
              </a:ext>
            </a:extLst>
          </p:cNvPr>
          <p:cNvSpPr txBox="1"/>
          <p:nvPr/>
        </p:nvSpPr>
        <p:spPr>
          <a:xfrm>
            <a:off x="2685354" y="3128347"/>
            <a:ext cx="7136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liked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9A4A8F0-0C34-824C-88A9-D59D9786AFFD}"/>
              </a:ext>
            </a:extLst>
          </p:cNvPr>
          <p:cNvCxnSpPr>
            <a:cxnSpLocks/>
          </p:cNvCxnSpPr>
          <p:nvPr/>
        </p:nvCxnSpPr>
        <p:spPr>
          <a:xfrm>
            <a:off x="4417851" y="4104584"/>
            <a:ext cx="0" cy="573786"/>
          </a:xfrm>
          <a:prstGeom prst="straightConnector1">
            <a:avLst/>
          </a:prstGeom>
          <a:ln w="25400">
            <a:solidFill>
              <a:schemeClr val="tx1"/>
            </a:solidFill>
            <a:headEnd type="arrow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0DA0E965-F9AE-B84B-B43A-20F7FD32BC79}"/>
              </a:ext>
            </a:extLst>
          </p:cNvPr>
          <p:cNvSpPr txBox="1"/>
          <p:nvPr/>
        </p:nvSpPr>
        <p:spPr>
          <a:xfrm>
            <a:off x="4528408" y="4037678"/>
            <a:ext cx="10867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similar movies</a:t>
            </a:r>
          </a:p>
        </p:txBody>
      </p:sp>
      <p:pic>
        <p:nvPicPr>
          <p:cNvPr id="34" name="Graphic 33" descr="Woman">
            <a:extLst>
              <a:ext uri="{FF2B5EF4-FFF2-40B4-BE49-F238E27FC236}">
                <a16:creationId xmlns:a16="http://schemas.microsoft.com/office/drawing/2014/main" id="{FEB11F12-356D-5243-865E-E73743BC4C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25654" y="3025143"/>
            <a:ext cx="914400" cy="914400"/>
          </a:xfrm>
          <a:prstGeom prst="rect">
            <a:avLst/>
          </a:prstGeom>
        </p:spPr>
      </p:pic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094977F7-87BD-EB40-83D2-CE6837734E69}"/>
              </a:ext>
            </a:extLst>
          </p:cNvPr>
          <p:cNvCxnSpPr>
            <a:cxnSpLocks/>
          </p:cNvCxnSpPr>
          <p:nvPr/>
        </p:nvCxnSpPr>
        <p:spPr>
          <a:xfrm>
            <a:off x="2498885" y="4064941"/>
            <a:ext cx="993322" cy="743285"/>
          </a:xfrm>
          <a:prstGeom prst="straightConnector1">
            <a:avLst/>
          </a:prstGeom>
          <a:ln w="25400">
            <a:solidFill>
              <a:srgbClr val="00B050"/>
            </a:solidFill>
            <a:prstDash val="dash"/>
            <a:headEnd type="arrow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AE4F77DD-D3E7-5B49-8B11-9799FD2EE28D}"/>
              </a:ext>
            </a:extLst>
          </p:cNvPr>
          <p:cNvSpPr txBox="1"/>
          <p:nvPr/>
        </p:nvSpPr>
        <p:spPr>
          <a:xfrm rot="2220000">
            <a:off x="2120805" y="4422822"/>
            <a:ext cx="15376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recommend</a:t>
            </a:r>
          </a:p>
        </p:txBody>
      </p:sp>
    </p:spTree>
    <p:extLst>
      <p:ext uri="{BB962C8B-B14F-4D97-AF65-F5344CB8AC3E}">
        <p14:creationId xmlns:p14="http://schemas.microsoft.com/office/powerpoint/2010/main" val="15163534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AE3D96F-3B9A-1247-9075-CE7A6B6DA2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95935" y="1832198"/>
            <a:ext cx="5157787" cy="571772"/>
          </a:xfrm>
          <a:solidFill>
            <a:schemeClr val="accent5">
              <a:lumMod val="75000"/>
            </a:schemeClr>
          </a:solidFill>
        </p:spPr>
        <p:txBody>
          <a:bodyPr anchor="ctr"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Content-based filtering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73BCC2D-721E-8644-9DDA-617F40FF89B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123742" y="2794418"/>
            <a:ext cx="1097280" cy="1097280"/>
          </a:xfrm>
        </p:spPr>
      </p:pic>
      <p:sp>
        <p:nvSpPr>
          <p:cNvPr id="8" name="Content Placeholder 14">
            <a:extLst>
              <a:ext uri="{FF2B5EF4-FFF2-40B4-BE49-F238E27FC236}">
                <a16:creationId xmlns:a16="http://schemas.microsoft.com/office/drawing/2014/main" id="{A85F9BF9-CBF3-F149-8004-08D8270E6FAC}"/>
              </a:ext>
            </a:extLst>
          </p:cNvPr>
          <p:cNvSpPr txBox="1">
            <a:spLocks/>
          </p:cNvSpPr>
          <p:nvPr/>
        </p:nvSpPr>
        <p:spPr>
          <a:xfrm>
            <a:off x="6197601" y="2505075"/>
            <a:ext cx="5157787" cy="36845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D02C556-3B81-434B-B3E7-BAD27A6B1F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8167" y="4673135"/>
            <a:ext cx="910755" cy="914400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8467E9D-545C-234B-91E4-449DB5CA015B}"/>
              </a:ext>
            </a:extLst>
          </p:cNvPr>
          <p:cNvCxnSpPr/>
          <p:nvPr/>
        </p:nvCxnSpPr>
        <p:spPr>
          <a:xfrm>
            <a:off x="2709056" y="3423960"/>
            <a:ext cx="1137425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AE1D059D-6491-F740-98EF-0FF600555807}"/>
              </a:ext>
            </a:extLst>
          </p:cNvPr>
          <p:cNvSpPr txBox="1"/>
          <p:nvPr/>
        </p:nvSpPr>
        <p:spPr>
          <a:xfrm>
            <a:off x="2898627" y="2989062"/>
            <a:ext cx="7136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liked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9A4A8F0-0C34-824C-88A9-D59D9786AFFD}"/>
              </a:ext>
            </a:extLst>
          </p:cNvPr>
          <p:cNvCxnSpPr>
            <a:cxnSpLocks/>
          </p:cNvCxnSpPr>
          <p:nvPr/>
        </p:nvCxnSpPr>
        <p:spPr>
          <a:xfrm>
            <a:off x="4631124" y="3965299"/>
            <a:ext cx="0" cy="573786"/>
          </a:xfrm>
          <a:prstGeom prst="straightConnector1">
            <a:avLst/>
          </a:prstGeom>
          <a:ln w="25400">
            <a:solidFill>
              <a:schemeClr val="tx1"/>
            </a:solidFill>
            <a:headEnd type="arrow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0DA0E965-F9AE-B84B-B43A-20F7FD32BC79}"/>
              </a:ext>
            </a:extLst>
          </p:cNvPr>
          <p:cNvSpPr txBox="1"/>
          <p:nvPr/>
        </p:nvSpPr>
        <p:spPr>
          <a:xfrm>
            <a:off x="4741681" y="3898393"/>
            <a:ext cx="10867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similar movies</a:t>
            </a:r>
          </a:p>
        </p:txBody>
      </p:sp>
      <p:pic>
        <p:nvPicPr>
          <p:cNvPr id="32" name="Graphic 31" descr="Man">
            <a:extLst>
              <a:ext uri="{FF2B5EF4-FFF2-40B4-BE49-F238E27FC236}">
                <a16:creationId xmlns:a16="http://schemas.microsoft.com/office/drawing/2014/main" id="{BF043ECF-4D02-8641-8CDA-A327811328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808787" y="2885858"/>
            <a:ext cx="914400" cy="914400"/>
          </a:xfrm>
          <a:prstGeom prst="rect">
            <a:avLst/>
          </a:prstGeom>
        </p:spPr>
      </p:pic>
      <p:pic>
        <p:nvPicPr>
          <p:cNvPr id="34" name="Graphic 33" descr="Woman">
            <a:extLst>
              <a:ext uri="{FF2B5EF4-FFF2-40B4-BE49-F238E27FC236}">
                <a16:creationId xmlns:a16="http://schemas.microsoft.com/office/drawing/2014/main" id="{FEB11F12-356D-5243-865E-E73743BC4CA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538927" y="2885858"/>
            <a:ext cx="914400" cy="914400"/>
          </a:xfrm>
          <a:prstGeom prst="rect">
            <a:avLst/>
          </a:prstGeom>
        </p:spPr>
      </p:pic>
      <p:pic>
        <p:nvPicPr>
          <p:cNvPr id="35" name="Graphic 34" descr="Woman">
            <a:extLst>
              <a:ext uri="{FF2B5EF4-FFF2-40B4-BE49-F238E27FC236}">
                <a16:creationId xmlns:a16="http://schemas.microsoft.com/office/drawing/2014/main" id="{6FDC71DE-D191-6147-91EC-D737B075201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69809" y="2890211"/>
            <a:ext cx="914400" cy="9144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337A3E5C-C228-6342-9862-EAE00E025C6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84328" y="4771062"/>
            <a:ext cx="731520" cy="73152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5AD9EB70-633A-2B47-A91F-E6266A7DB8C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27805" y="3018556"/>
            <a:ext cx="1052098" cy="1097280"/>
          </a:xfrm>
          <a:prstGeom prst="rect">
            <a:avLst/>
          </a:prstGeom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F487F615-7B65-6D4A-9FD8-E1C4D5E6850D}"/>
              </a:ext>
            </a:extLst>
          </p:cNvPr>
          <p:cNvCxnSpPr>
            <a:cxnSpLocks/>
          </p:cNvCxnSpPr>
          <p:nvPr/>
        </p:nvCxnSpPr>
        <p:spPr>
          <a:xfrm>
            <a:off x="7692320" y="3422339"/>
            <a:ext cx="748461" cy="336156"/>
          </a:xfrm>
          <a:prstGeom prst="straightConnector1">
            <a:avLst/>
          </a:prstGeom>
          <a:ln w="25400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5583736B-E621-084E-8522-800E67DCE0E2}"/>
              </a:ext>
            </a:extLst>
          </p:cNvPr>
          <p:cNvSpPr txBox="1"/>
          <p:nvPr/>
        </p:nvSpPr>
        <p:spPr>
          <a:xfrm rot="1440000">
            <a:off x="7768688" y="3198035"/>
            <a:ext cx="7136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liked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725669EF-14B7-AE4B-A9E5-C2E7DB352473}"/>
              </a:ext>
            </a:extLst>
          </p:cNvPr>
          <p:cNvCxnSpPr>
            <a:cxnSpLocks/>
          </p:cNvCxnSpPr>
          <p:nvPr/>
        </p:nvCxnSpPr>
        <p:spPr>
          <a:xfrm flipH="1">
            <a:off x="10016427" y="3422339"/>
            <a:ext cx="748461" cy="336156"/>
          </a:xfrm>
          <a:prstGeom prst="straightConnector1">
            <a:avLst/>
          </a:prstGeom>
          <a:ln w="25400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D3AC5CB5-C3E0-854A-A034-2AED5F1C37F5}"/>
              </a:ext>
            </a:extLst>
          </p:cNvPr>
          <p:cNvSpPr txBox="1"/>
          <p:nvPr/>
        </p:nvSpPr>
        <p:spPr>
          <a:xfrm rot="20160000" flipH="1">
            <a:off x="10014738" y="3198035"/>
            <a:ext cx="7136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liked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226B2531-7DBC-7649-B501-6C0E5538C3B7}"/>
              </a:ext>
            </a:extLst>
          </p:cNvPr>
          <p:cNvCxnSpPr>
            <a:cxnSpLocks/>
          </p:cNvCxnSpPr>
          <p:nvPr/>
        </p:nvCxnSpPr>
        <p:spPr>
          <a:xfrm flipH="1">
            <a:off x="9855252" y="3931847"/>
            <a:ext cx="993322" cy="743285"/>
          </a:xfrm>
          <a:prstGeom prst="straightConnector1">
            <a:avLst/>
          </a:prstGeom>
          <a:ln w="25400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C3DCAFBA-BC7A-1242-AE86-91A8C7FFA398}"/>
              </a:ext>
            </a:extLst>
          </p:cNvPr>
          <p:cNvSpPr txBox="1"/>
          <p:nvPr/>
        </p:nvSpPr>
        <p:spPr>
          <a:xfrm rot="19380000" flipH="1">
            <a:off x="10091821" y="4283946"/>
            <a:ext cx="7136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liked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77184A2A-6B62-5B42-9B97-3438A391CE00}"/>
              </a:ext>
            </a:extLst>
          </p:cNvPr>
          <p:cNvCxnSpPr>
            <a:cxnSpLocks/>
          </p:cNvCxnSpPr>
          <p:nvPr/>
        </p:nvCxnSpPr>
        <p:spPr>
          <a:xfrm>
            <a:off x="7642269" y="3903356"/>
            <a:ext cx="993322" cy="743285"/>
          </a:xfrm>
          <a:prstGeom prst="straightConnector1">
            <a:avLst/>
          </a:prstGeom>
          <a:ln w="25400">
            <a:solidFill>
              <a:srgbClr val="00B050"/>
            </a:solidFill>
            <a:prstDash val="dash"/>
            <a:headEnd type="arrow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B655191C-1B40-CE4E-A5D5-649C96D24A3A}"/>
              </a:ext>
            </a:extLst>
          </p:cNvPr>
          <p:cNvSpPr txBox="1"/>
          <p:nvPr/>
        </p:nvSpPr>
        <p:spPr>
          <a:xfrm rot="2220000">
            <a:off x="7264189" y="4261237"/>
            <a:ext cx="15376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recommend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094977F7-87BD-EB40-83D2-CE6837734E69}"/>
              </a:ext>
            </a:extLst>
          </p:cNvPr>
          <p:cNvCxnSpPr>
            <a:cxnSpLocks/>
          </p:cNvCxnSpPr>
          <p:nvPr/>
        </p:nvCxnSpPr>
        <p:spPr>
          <a:xfrm>
            <a:off x="2712158" y="3925656"/>
            <a:ext cx="993322" cy="743285"/>
          </a:xfrm>
          <a:prstGeom prst="straightConnector1">
            <a:avLst/>
          </a:prstGeom>
          <a:ln w="25400">
            <a:solidFill>
              <a:srgbClr val="00B050"/>
            </a:solidFill>
            <a:prstDash val="dash"/>
            <a:headEnd type="arrow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AE4F77DD-D3E7-5B49-8B11-9799FD2EE28D}"/>
              </a:ext>
            </a:extLst>
          </p:cNvPr>
          <p:cNvSpPr txBox="1"/>
          <p:nvPr/>
        </p:nvSpPr>
        <p:spPr>
          <a:xfrm rot="2220000">
            <a:off x="2334078" y="4283537"/>
            <a:ext cx="15376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recommend</a:t>
            </a:r>
          </a:p>
        </p:txBody>
      </p:sp>
      <p:sp>
        <p:nvSpPr>
          <p:cNvPr id="27" name="Title 12">
            <a:extLst>
              <a:ext uri="{FF2B5EF4-FFF2-40B4-BE49-F238E27FC236}">
                <a16:creationId xmlns:a16="http://schemas.microsoft.com/office/drawing/2014/main" id="{A19D290E-E3A3-E44B-BF6E-1A3DD03B20A6}"/>
              </a:ext>
            </a:extLst>
          </p:cNvPr>
          <p:cNvSpPr txBox="1">
            <a:spLocks/>
          </p:cNvSpPr>
          <p:nvPr/>
        </p:nvSpPr>
        <p:spPr>
          <a:xfrm>
            <a:off x="1195935" y="342006"/>
            <a:ext cx="10172700" cy="1493517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700" dirty="0">
                <a:latin typeface="Aparajita" panose="02020603050405020304" pitchFamily="18" charset="0"/>
                <a:cs typeface="Aparajita" panose="02020603050405020304" pitchFamily="18" charset="0"/>
              </a:rPr>
              <a:t>R</a:t>
            </a:r>
            <a:r>
              <a:rPr lang="en-US" sz="4600" dirty="0">
                <a:latin typeface="Aparajita" panose="02020603050405020304" pitchFamily="18" charset="0"/>
                <a:cs typeface="Aparajita" panose="02020603050405020304" pitchFamily="18" charset="0"/>
              </a:rPr>
              <a:t>ecommendation</a:t>
            </a:r>
            <a:r>
              <a:rPr lang="en-US" sz="4400" dirty="0">
                <a:latin typeface="Aparajita" panose="02020603050405020304" pitchFamily="18" charset="0"/>
                <a:cs typeface="Aparajita" panose="02020603050405020304" pitchFamily="18" charset="0"/>
              </a:rPr>
              <a:t> </a:t>
            </a:r>
            <a:r>
              <a:rPr lang="en-US" sz="6700" dirty="0">
                <a:latin typeface="Aparajita" panose="02020603050405020304" pitchFamily="18" charset="0"/>
                <a:cs typeface="Aparajita" panose="02020603050405020304" pitchFamily="18" charset="0"/>
              </a:rPr>
              <a:t>m</a:t>
            </a:r>
            <a:r>
              <a:rPr lang="en-US" sz="4600" dirty="0">
                <a:latin typeface="Aparajita" panose="02020603050405020304" pitchFamily="18" charset="0"/>
                <a:cs typeface="Aparajita" panose="02020603050405020304" pitchFamily="18" charset="0"/>
              </a:rPr>
              <a:t>odel</a:t>
            </a:r>
            <a:r>
              <a:rPr lang="en-US" sz="4400" dirty="0">
                <a:latin typeface="Aparajita" panose="02020603050405020304" pitchFamily="18" charset="0"/>
                <a:cs typeface="Aparajita" panose="02020603050405020304" pitchFamily="18" charset="0"/>
              </a:rPr>
              <a:t> </a:t>
            </a:r>
            <a:r>
              <a:rPr lang="en-US" sz="6700" dirty="0">
                <a:latin typeface="Aparajita" panose="02020603050405020304" pitchFamily="18" charset="0"/>
                <a:cs typeface="Aparajita" panose="02020603050405020304" pitchFamily="18" charset="0"/>
              </a:rPr>
              <a:t>o</a:t>
            </a:r>
            <a:r>
              <a:rPr lang="en-US" sz="4600" dirty="0">
                <a:latin typeface="Aparajita" panose="02020603050405020304" pitchFamily="18" charset="0"/>
                <a:cs typeface="Aparajita" panose="02020603050405020304" pitchFamily="18" charset="0"/>
              </a:rPr>
              <a:t>verview</a:t>
            </a:r>
            <a:r>
              <a:rPr lang="en-US" sz="4400" dirty="0">
                <a:latin typeface="Aparajita" panose="02020603050405020304" pitchFamily="18" charset="0"/>
                <a:cs typeface="Aparajita" panose="02020603050405020304" pitchFamily="18" charset="0"/>
              </a:rPr>
              <a:t> – </a:t>
            </a:r>
            <a:r>
              <a:rPr lang="en-US" sz="6800" b="1" dirty="0">
                <a:latin typeface="Aparajita" panose="02020603050405020304" pitchFamily="18" charset="0"/>
                <a:cs typeface="Aparajita" panose="02020603050405020304" pitchFamily="18" charset="0"/>
              </a:rPr>
              <a:t>n</a:t>
            </a:r>
            <a:r>
              <a:rPr lang="en-US" sz="4600" b="1" dirty="0">
                <a:latin typeface="Aparajita" panose="02020603050405020304" pitchFamily="18" charset="0"/>
                <a:cs typeface="Aparajita" panose="02020603050405020304" pitchFamily="18" charset="0"/>
              </a:rPr>
              <a:t>ew</a:t>
            </a:r>
            <a:r>
              <a:rPr lang="en-US" sz="4400" b="1" dirty="0">
                <a:latin typeface="Aparajita" panose="02020603050405020304" pitchFamily="18" charset="0"/>
                <a:cs typeface="Aparajita" panose="02020603050405020304" pitchFamily="18" charset="0"/>
              </a:rPr>
              <a:t> </a:t>
            </a:r>
            <a:r>
              <a:rPr lang="en-US" sz="6700" b="1" dirty="0">
                <a:latin typeface="Aparajita" panose="02020603050405020304" pitchFamily="18" charset="0"/>
                <a:cs typeface="Aparajita" panose="02020603050405020304" pitchFamily="18" charset="0"/>
              </a:rPr>
              <a:t>u</a:t>
            </a:r>
            <a:r>
              <a:rPr lang="en-US" sz="4600" b="1" dirty="0">
                <a:latin typeface="Aparajita" panose="02020603050405020304" pitchFamily="18" charset="0"/>
                <a:cs typeface="Aparajita" panose="02020603050405020304" pitchFamily="18" charset="0"/>
              </a:rPr>
              <a:t>sers</a:t>
            </a:r>
            <a:endParaRPr lang="en-US" sz="4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89EC3CA5-8F4F-1249-A022-36CB5FBC5CB2}"/>
              </a:ext>
            </a:extLst>
          </p:cNvPr>
          <p:cNvSpPr txBox="1">
            <a:spLocks/>
          </p:cNvSpPr>
          <p:nvPr/>
        </p:nvSpPr>
        <p:spPr>
          <a:xfrm>
            <a:off x="6571194" y="1828871"/>
            <a:ext cx="5157787" cy="571772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900" spc="8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COLLABORATIVE FILTERING</a:t>
            </a:r>
          </a:p>
        </p:txBody>
      </p:sp>
    </p:spTree>
    <p:extLst>
      <p:ext uri="{BB962C8B-B14F-4D97-AF65-F5344CB8AC3E}">
        <p14:creationId xmlns:p14="http://schemas.microsoft.com/office/powerpoint/2010/main" val="40876128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AE3D96F-3B9A-1247-9075-CE7A6B6DA2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2728" y="1700178"/>
            <a:ext cx="5157787" cy="571772"/>
          </a:xfrm>
          <a:solidFill>
            <a:schemeClr val="accent5">
              <a:lumMod val="75000"/>
            </a:schemeClr>
          </a:solidFill>
        </p:spPr>
        <p:txBody>
          <a:bodyPr anchor="ctr"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Content-based filtering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73BCC2D-721E-8644-9DDA-617F40FF89B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180535" y="2662398"/>
            <a:ext cx="1097280" cy="1097280"/>
          </a:xfrm>
        </p:spPr>
      </p:pic>
      <p:sp>
        <p:nvSpPr>
          <p:cNvPr id="8" name="Content Placeholder 14">
            <a:extLst>
              <a:ext uri="{FF2B5EF4-FFF2-40B4-BE49-F238E27FC236}">
                <a16:creationId xmlns:a16="http://schemas.microsoft.com/office/drawing/2014/main" id="{A85F9BF9-CBF3-F149-8004-08D8270E6FAC}"/>
              </a:ext>
            </a:extLst>
          </p:cNvPr>
          <p:cNvSpPr txBox="1">
            <a:spLocks/>
          </p:cNvSpPr>
          <p:nvPr/>
        </p:nvSpPr>
        <p:spPr>
          <a:xfrm>
            <a:off x="6610541" y="2585462"/>
            <a:ext cx="5157787" cy="36845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D02C556-3B81-434B-B3E7-BAD27A6B1F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4960" y="4541115"/>
            <a:ext cx="910755" cy="914400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8467E9D-545C-234B-91E4-449DB5CA015B}"/>
              </a:ext>
            </a:extLst>
          </p:cNvPr>
          <p:cNvCxnSpPr/>
          <p:nvPr/>
        </p:nvCxnSpPr>
        <p:spPr>
          <a:xfrm>
            <a:off x="2765849" y="3291940"/>
            <a:ext cx="1137425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AE1D059D-6491-F740-98EF-0FF600555807}"/>
              </a:ext>
            </a:extLst>
          </p:cNvPr>
          <p:cNvSpPr txBox="1"/>
          <p:nvPr/>
        </p:nvSpPr>
        <p:spPr>
          <a:xfrm>
            <a:off x="2955420" y="2857042"/>
            <a:ext cx="7136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liked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9A4A8F0-0C34-824C-88A9-D59D9786AFFD}"/>
              </a:ext>
            </a:extLst>
          </p:cNvPr>
          <p:cNvCxnSpPr>
            <a:cxnSpLocks/>
          </p:cNvCxnSpPr>
          <p:nvPr/>
        </p:nvCxnSpPr>
        <p:spPr>
          <a:xfrm>
            <a:off x="4687917" y="3833279"/>
            <a:ext cx="0" cy="573786"/>
          </a:xfrm>
          <a:prstGeom prst="straightConnector1">
            <a:avLst/>
          </a:prstGeom>
          <a:ln w="25400">
            <a:solidFill>
              <a:schemeClr val="tx1"/>
            </a:solidFill>
            <a:headEnd type="arrow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0DA0E965-F9AE-B84B-B43A-20F7FD32BC79}"/>
              </a:ext>
            </a:extLst>
          </p:cNvPr>
          <p:cNvSpPr txBox="1"/>
          <p:nvPr/>
        </p:nvSpPr>
        <p:spPr>
          <a:xfrm>
            <a:off x="4798474" y="3766373"/>
            <a:ext cx="10867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similar movies</a:t>
            </a:r>
          </a:p>
        </p:txBody>
      </p:sp>
      <p:pic>
        <p:nvPicPr>
          <p:cNvPr id="32" name="Graphic 31" descr="Man">
            <a:extLst>
              <a:ext uri="{FF2B5EF4-FFF2-40B4-BE49-F238E27FC236}">
                <a16:creationId xmlns:a16="http://schemas.microsoft.com/office/drawing/2014/main" id="{BF043ECF-4D02-8641-8CDA-A327811328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865580" y="2753838"/>
            <a:ext cx="914400" cy="914400"/>
          </a:xfrm>
          <a:prstGeom prst="rect">
            <a:avLst/>
          </a:prstGeom>
        </p:spPr>
      </p:pic>
      <p:pic>
        <p:nvPicPr>
          <p:cNvPr id="34" name="Graphic 33" descr="Woman">
            <a:extLst>
              <a:ext uri="{FF2B5EF4-FFF2-40B4-BE49-F238E27FC236}">
                <a16:creationId xmlns:a16="http://schemas.microsoft.com/office/drawing/2014/main" id="{FEB11F12-356D-5243-865E-E73743BC4CA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595720" y="2753838"/>
            <a:ext cx="914400" cy="914400"/>
          </a:xfrm>
          <a:prstGeom prst="rect">
            <a:avLst/>
          </a:prstGeom>
        </p:spPr>
      </p:pic>
      <p:pic>
        <p:nvPicPr>
          <p:cNvPr id="35" name="Graphic 34" descr="Woman">
            <a:extLst>
              <a:ext uri="{FF2B5EF4-FFF2-40B4-BE49-F238E27FC236}">
                <a16:creationId xmlns:a16="http://schemas.microsoft.com/office/drawing/2014/main" id="{6FDC71DE-D191-6147-91EC-D737B075201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26602" y="2758191"/>
            <a:ext cx="914400" cy="9144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337A3E5C-C228-6342-9862-EAE00E025C6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41121" y="4639042"/>
            <a:ext cx="731520" cy="73152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5AD9EB70-633A-2B47-A91F-E6266A7DB8C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84598" y="2886536"/>
            <a:ext cx="1052098" cy="1097280"/>
          </a:xfrm>
          <a:prstGeom prst="rect">
            <a:avLst/>
          </a:prstGeom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F487F615-7B65-6D4A-9FD8-E1C4D5E6850D}"/>
              </a:ext>
            </a:extLst>
          </p:cNvPr>
          <p:cNvCxnSpPr>
            <a:cxnSpLocks/>
          </p:cNvCxnSpPr>
          <p:nvPr/>
        </p:nvCxnSpPr>
        <p:spPr>
          <a:xfrm>
            <a:off x="7749113" y="3290319"/>
            <a:ext cx="748461" cy="336156"/>
          </a:xfrm>
          <a:prstGeom prst="straightConnector1">
            <a:avLst/>
          </a:prstGeom>
          <a:ln w="25400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5583736B-E621-084E-8522-800E67DCE0E2}"/>
              </a:ext>
            </a:extLst>
          </p:cNvPr>
          <p:cNvSpPr txBox="1"/>
          <p:nvPr/>
        </p:nvSpPr>
        <p:spPr>
          <a:xfrm rot="1440000">
            <a:off x="7825481" y="3066015"/>
            <a:ext cx="7136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liked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725669EF-14B7-AE4B-A9E5-C2E7DB352473}"/>
              </a:ext>
            </a:extLst>
          </p:cNvPr>
          <p:cNvCxnSpPr>
            <a:cxnSpLocks/>
          </p:cNvCxnSpPr>
          <p:nvPr/>
        </p:nvCxnSpPr>
        <p:spPr>
          <a:xfrm flipH="1">
            <a:off x="10073220" y="3290319"/>
            <a:ext cx="748461" cy="336156"/>
          </a:xfrm>
          <a:prstGeom prst="straightConnector1">
            <a:avLst/>
          </a:prstGeom>
          <a:ln w="25400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D3AC5CB5-C3E0-854A-A034-2AED5F1C37F5}"/>
              </a:ext>
            </a:extLst>
          </p:cNvPr>
          <p:cNvSpPr txBox="1"/>
          <p:nvPr/>
        </p:nvSpPr>
        <p:spPr>
          <a:xfrm rot="20160000" flipH="1">
            <a:off x="10071531" y="3066015"/>
            <a:ext cx="7136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liked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226B2531-7DBC-7649-B501-6C0E5538C3B7}"/>
              </a:ext>
            </a:extLst>
          </p:cNvPr>
          <p:cNvCxnSpPr>
            <a:cxnSpLocks/>
          </p:cNvCxnSpPr>
          <p:nvPr/>
        </p:nvCxnSpPr>
        <p:spPr>
          <a:xfrm flipH="1">
            <a:off x="9912045" y="3799827"/>
            <a:ext cx="993322" cy="743285"/>
          </a:xfrm>
          <a:prstGeom prst="straightConnector1">
            <a:avLst/>
          </a:prstGeom>
          <a:ln w="25400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C3DCAFBA-BC7A-1242-AE86-91A8C7FFA398}"/>
              </a:ext>
            </a:extLst>
          </p:cNvPr>
          <p:cNvSpPr txBox="1"/>
          <p:nvPr/>
        </p:nvSpPr>
        <p:spPr>
          <a:xfrm rot="19380000" flipH="1">
            <a:off x="10148614" y="4151926"/>
            <a:ext cx="7136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liked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77184A2A-6B62-5B42-9B97-3438A391CE00}"/>
              </a:ext>
            </a:extLst>
          </p:cNvPr>
          <p:cNvCxnSpPr>
            <a:cxnSpLocks/>
          </p:cNvCxnSpPr>
          <p:nvPr/>
        </p:nvCxnSpPr>
        <p:spPr>
          <a:xfrm>
            <a:off x="7699062" y="3771336"/>
            <a:ext cx="993322" cy="743285"/>
          </a:xfrm>
          <a:prstGeom prst="straightConnector1">
            <a:avLst/>
          </a:prstGeom>
          <a:ln w="25400">
            <a:solidFill>
              <a:srgbClr val="00B050"/>
            </a:solidFill>
            <a:prstDash val="dash"/>
            <a:headEnd type="arrow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B655191C-1B40-CE4E-A5D5-649C96D24A3A}"/>
              </a:ext>
            </a:extLst>
          </p:cNvPr>
          <p:cNvSpPr txBox="1"/>
          <p:nvPr/>
        </p:nvSpPr>
        <p:spPr>
          <a:xfrm rot="2220000">
            <a:off x="7320982" y="4129217"/>
            <a:ext cx="15376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recommend</a:t>
            </a:r>
          </a:p>
        </p:txBody>
      </p:sp>
      <p:sp>
        <p:nvSpPr>
          <p:cNvPr id="54" name="Left Brace 53">
            <a:extLst>
              <a:ext uri="{FF2B5EF4-FFF2-40B4-BE49-F238E27FC236}">
                <a16:creationId xmlns:a16="http://schemas.microsoft.com/office/drawing/2014/main" id="{85A6FF86-0B08-3548-8B93-199F506DBE10}"/>
              </a:ext>
            </a:extLst>
          </p:cNvPr>
          <p:cNvSpPr/>
          <p:nvPr/>
        </p:nvSpPr>
        <p:spPr>
          <a:xfrm rot="16200000">
            <a:off x="6246411" y="2115646"/>
            <a:ext cx="591026" cy="7501427"/>
          </a:xfrm>
          <a:prstGeom prst="leftBrace">
            <a:avLst>
              <a:gd name="adj1" fmla="val 57389"/>
              <a:gd name="adj2" fmla="val 50000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094977F7-87BD-EB40-83D2-CE6837734E69}"/>
              </a:ext>
            </a:extLst>
          </p:cNvPr>
          <p:cNvCxnSpPr>
            <a:cxnSpLocks/>
          </p:cNvCxnSpPr>
          <p:nvPr/>
        </p:nvCxnSpPr>
        <p:spPr>
          <a:xfrm>
            <a:off x="2768951" y="3793636"/>
            <a:ext cx="993322" cy="743285"/>
          </a:xfrm>
          <a:prstGeom prst="straightConnector1">
            <a:avLst/>
          </a:prstGeom>
          <a:ln w="25400">
            <a:solidFill>
              <a:srgbClr val="00B050"/>
            </a:solidFill>
            <a:prstDash val="dash"/>
            <a:headEnd type="arrow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AE4F77DD-D3E7-5B49-8B11-9799FD2EE28D}"/>
              </a:ext>
            </a:extLst>
          </p:cNvPr>
          <p:cNvSpPr txBox="1"/>
          <p:nvPr/>
        </p:nvSpPr>
        <p:spPr>
          <a:xfrm rot="2220000">
            <a:off x="2390871" y="4151517"/>
            <a:ext cx="15376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recommend</a:t>
            </a:r>
          </a:p>
        </p:txBody>
      </p:sp>
      <p:sp>
        <p:nvSpPr>
          <p:cNvPr id="57" name="Text Placeholder 13">
            <a:extLst>
              <a:ext uri="{FF2B5EF4-FFF2-40B4-BE49-F238E27FC236}">
                <a16:creationId xmlns:a16="http://schemas.microsoft.com/office/drawing/2014/main" id="{2383C3A5-5294-5A45-9495-9D882E73B23B}"/>
              </a:ext>
            </a:extLst>
          </p:cNvPr>
          <p:cNvSpPr txBox="1">
            <a:spLocks/>
          </p:cNvSpPr>
          <p:nvPr/>
        </p:nvSpPr>
        <p:spPr>
          <a:xfrm>
            <a:off x="5075806" y="6191115"/>
            <a:ext cx="2932235" cy="571772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Hybrid method</a:t>
            </a:r>
          </a:p>
        </p:txBody>
      </p:sp>
      <p:sp>
        <p:nvSpPr>
          <p:cNvPr id="29" name="Text Placeholder 13">
            <a:extLst>
              <a:ext uri="{FF2B5EF4-FFF2-40B4-BE49-F238E27FC236}">
                <a16:creationId xmlns:a16="http://schemas.microsoft.com/office/drawing/2014/main" id="{68FCBAFD-0446-3942-B4BD-5A4167ED81E7}"/>
              </a:ext>
            </a:extLst>
          </p:cNvPr>
          <p:cNvSpPr txBox="1">
            <a:spLocks/>
          </p:cNvSpPr>
          <p:nvPr/>
        </p:nvSpPr>
        <p:spPr>
          <a:xfrm>
            <a:off x="6662432" y="1700178"/>
            <a:ext cx="5157787" cy="571772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900" spc="8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COLLABORATIVE FILTERING</a:t>
            </a:r>
          </a:p>
        </p:txBody>
      </p:sp>
      <p:sp>
        <p:nvSpPr>
          <p:cNvPr id="33" name="Title 12">
            <a:extLst>
              <a:ext uri="{FF2B5EF4-FFF2-40B4-BE49-F238E27FC236}">
                <a16:creationId xmlns:a16="http://schemas.microsoft.com/office/drawing/2014/main" id="{28915639-43BB-9A4C-B464-084E015F6809}"/>
              </a:ext>
            </a:extLst>
          </p:cNvPr>
          <p:cNvSpPr txBox="1">
            <a:spLocks/>
          </p:cNvSpPr>
          <p:nvPr/>
        </p:nvSpPr>
        <p:spPr>
          <a:xfrm>
            <a:off x="1195935" y="342006"/>
            <a:ext cx="10172700" cy="1493517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700" dirty="0">
                <a:latin typeface="Aparajita" panose="02020603050405020304" pitchFamily="18" charset="0"/>
                <a:cs typeface="Aparajita" panose="02020603050405020304" pitchFamily="18" charset="0"/>
              </a:rPr>
              <a:t>R</a:t>
            </a:r>
            <a:r>
              <a:rPr lang="en-US" sz="4600" dirty="0">
                <a:latin typeface="Aparajita" panose="02020603050405020304" pitchFamily="18" charset="0"/>
                <a:cs typeface="Aparajita" panose="02020603050405020304" pitchFamily="18" charset="0"/>
              </a:rPr>
              <a:t>ecommendation</a:t>
            </a:r>
            <a:r>
              <a:rPr lang="en-US" sz="4400" dirty="0">
                <a:latin typeface="Aparajita" panose="02020603050405020304" pitchFamily="18" charset="0"/>
                <a:cs typeface="Aparajita" panose="02020603050405020304" pitchFamily="18" charset="0"/>
              </a:rPr>
              <a:t> </a:t>
            </a:r>
            <a:r>
              <a:rPr lang="en-US" sz="6700" dirty="0">
                <a:latin typeface="Aparajita" panose="02020603050405020304" pitchFamily="18" charset="0"/>
                <a:cs typeface="Aparajita" panose="02020603050405020304" pitchFamily="18" charset="0"/>
              </a:rPr>
              <a:t>m</a:t>
            </a:r>
            <a:r>
              <a:rPr lang="en-US" sz="4600" dirty="0">
                <a:latin typeface="Aparajita" panose="02020603050405020304" pitchFamily="18" charset="0"/>
                <a:cs typeface="Aparajita" panose="02020603050405020304" pitchFamily="18" charset="0"/>
              </a:rPr>
              <a:t>odel</a:t>
            </a:r>
            <a:r>
              <a:rPr lang="en-US" sz="4400" dirty="0">
                <a:latin typeface="Aparajita" panose="02020603050405020304" pitchFamily="18" charset="0"/>
                <a:cs typeface="Aparajita" panose="02020603050405020304" pitchFamily="18" charset="0"/>
              </a:rPr>
              <a:t> </a:t>
            </a:r>
            <a:r>
              <a:rPr lang="en-US" sz="6700" dirty="0">
                <a:latin typeface="Aparajita" panose="02020603050405020304" pitchFamily="18" charset="0"/>
                <a:cs typeface="Aparajita" panose="02020603050405020304" pitchFamily="18" charset="0"/>
              </a:rPr>
              <a:t>o</a:t>
            </a:r>
            <a:r>
              <a:rPr lang="en-US" sz="4600" dirty="0">
                <a:latin typeface="Aparajita" panose="02020603050405020304" pitchFamily="18" charset="0"/>
                <a:cs typeface="Aparajita" panose="02020603050405020304" pitchFamily="18" charset="0"/>
              </a:rPr>
              <a:t>verview</a:t>
            </a:r>
            <a:r>
              <a:rPr lang="en-US" sz="4400" dirty="0">
                <a:latin typeface="Aparajita" panose="02020603050405020304" pitchFamily="18" charset="0"/>
                <a:cs typeface="Aparajita" panose="02020603050405020304" pitchFamily="18" charset="0"/>
              </a:rPr>
              <a:t> – </a:t>
            </a:r>
            <a:r>
              <a:rPr lang="en-US" sz="6800" b="1" dirty="0">
                <a:latin typeface="Aparajita" panose="02020603050405020304" pitchFamily="18" charset="0"/>
                <a:cs typeface="Aparajita" panose="02020603050405020304" pitchFamily="18" charset="0"/>
              </a:rPr>
              <a:t>n</a:t>
            </a:r>
            <a:r>
              <a:rPr lang="en-US" sz="4600" b="1" dirty="0">
                <a:latin typeface="Aparajita" panose="02020603050405020304" pitchFamily="18" charset="0"/>
                <a:cs typeface="Aparajita" panose="02020603050405020304" pitchFamily="18" charset="0"/>
              </a:rPr>
              <a:t>ew</a:t>
            </a:r>
            <a:r>
              <a:rPr lang="en-US" sz="4400" b="1" dirty="0">
                <a:latin typeface="Aparajita" panose="02020603050405020304" pitchFamily="18" charset="0"/>
                <a:cs typeface="Aparajita" panose="02020603050405020304" pitchFamily="18" charset="0"/>
              </a:rPr>
              <a:t> </a:t>
            </a:r>
            <a:r>
              <a:rPr lang="en-US" sz="6700" b="1" dirty="0">
                <a:latin typeface="Aparajita" panose="02020603050405020304" pitchFamily="18" charset="0"/>
                <a:cs typeface="Aparajita" panose="02020603050405020304" pitchFamily="18" charset="0"/>
              </a:rPr>
              <a:t>u</a:t>
            </a:r>
            <a:r>
              <a:rPr lang="en-US" sz="4600" b="1" dirty="0">
                <a:latin typeface="Aparajita" panose="02020603050405020304" pitchFamily="18" charset="0"/>
                <a:cs typeface="Aparajita" panose="02020603050405020304" pitchFamily="18" charset="0"/>
              </a:rPr>
              <a:t>sers</a:t>
            </a:r>
            <a:endParaRPr lang="en-US" sz="4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91519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3385E3-89AC-5F4D-8E2E-1FA9C0E221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2286002"/>
            <a:ext cx="10514104" cy="3702816"/>
          </a:xfrm>
        </p:spPr>
        <p:txBody>
          <a:bodyPr>
            <a:noAutofit/>
          </a:bodyPr>
          <a:lstStyle/>
          <a:p>
            <a:r>
              <a:rPr lang="en-US" sz="1600" dirty="0"/>
              <a:t>Classifier ML model (K-means clustering)</a:t>
            </a:r>
          </a:p>
          <a:p>
            <a:endParaRPr lang="en-US" sz="1600" dirty="0"/>
          </a:p>
          <a:p>
            <a:r>
              <a:rPr lang="en-US" sz="1600" dirty="0"/>
              <a:t>Attempted to use all 1000+ features but:</a:t>
            </a:r>
          </a:p>
          <a:p>
            <a:endParaRPr lang="en-US" sz="1600" dirty="0"/>
          </a:p>
          <a:p>
            <a:r>
              <a:rPr lang="en-US" sz="1600" dirty="0"/>
              <a:t>All movies fell into one classification</a:t>
            </a:r>
          </a:p>
          <a:p>
            <a:endParaRPr lang="en-US" sz="1600" dirty="0"/>
          </a:p>
          <a:p>
            <a:r>
              <a:rPr lang="en-US" sz="1600" dirty="0"/>
              <a:t>Inspected which features were most heavily influencing classification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D89D378-59BA-2B40-805C-404B061AE237}"/>
              </a:ext>
            </a:extLst>
          </p:cNvPr>
          <p:cNvSpPr txBox="1">
            <a:spLocks/>
          </p:cNvSpPr>
          <p:nvPr/>
        </p:nvSpPr>
        <p:spPr>
          <a:xfrm>
            <a:off x="1250182" y="57614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>
                <a:latin typeface="Aparajita" panose="02020603050405020304" pitchFamily="18" charset="0"/>
                <a:cs typeface="Aparajita" panose="02020603050405020304" pitchFamily="18" charset="0"/>
              </a:rPr>
              <a:t>C</a:t>
            </a:r>
            <a:r>
              <a:rPr lang="en-US" sz="4100" dirty="0">
                <a:latin typeface="Aparajita" panose="02020603050405020304" pitchFamily="18" charset="0"/>
                <a:cs typeface="Aparajita" panose="02020603050405020304" pitchFamily="18" charset="0"/>
              </a:rPr>
              <a:t>ontent</a:t>
            </a:r>
            <a:r>
              <a:rPr lang="en-US" sz="6000" dirty="0">
                <a:latin typeface="Aparajita" panose="02020603050405020304" pitchFamily="18" charset="0"/>
                <a:cs typeface="Aparajita" panose="02020603050405020304" pitchFamily="18" charset="0"/>
              </a:rPr>
              <a:t>-B</a:t>
            </a:r>
            <a:r>
              <a:rPr lang="en-US" sz="4100" dirty="0">
                <a:latin typeface="Aparajita" panose="02020603050405020304" pitchFamily="18" charset="0"/>
                <a:cs typeface="Aparajita" panose="02020603050405020304" pitchFamily="18" charset="0"/>
              </a:rPr>
              <a:t>ased</a:t>
            </a:r>
            <a:r>
              <a:rPr lang="en-US" sz="6000" b="1" dirty="0">
                <a:latin typeface="Aparajita" panose="02020603050405020304" pitchFamily="18" charset="0"/>
                <a:cs typeface="Aparajita" panose="02020603050405020304" pitchFamily="18" charset="0"/>
              </a:rPr>
              <a:t> R</a:t>
            </a:r>
            <a:r>
              <a:rPr lang="en-US" sz="4100" b="1" dirty="0">
                <a:latin typeface="Aparajita" panose="02020603050405020304" pitchFamily="18" charset="0"/>
                <a:cs typeface="Aparajita" panose="02020603050405020304" pitchFamily="18" charset="0"/>
              </a:rPr>
              <a:t>ecommender</a:t>
            </a:r>
            <a:endParaRPr lang="en-US" sz="4100" dirty="0">
              <a:latin typeface="Aparajita" panose="02020603050405020304" pitchFamily="18" charset="0"/>
              <a:cs typeface="Aparajita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88508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100C75-D541-F842-BF3D-F1FAA73940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Dropped features appropriately to get a better distribution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Users average classification rating gets multiplied by the 'weighted rating' for best movies of that classification to generate a personalized rating for unrated movies</a:t>
            </a:r>
          </a:p>
          <a:p>
            <a:endParaRPr lang="en-US" dirty="0"/>
          </a:p>
          <a:p>
            <a:r>
              <a:rPr lang="en-US" dirty="0"/>
              <a:t>‘Personalized ratings' get put into a list sorted by highest rating and returned as recommendations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2014A8C-21EC-7544-ABDC-DA1A4E4FF6BA}"/>
              </a:ext>
            </a:extLst>
          </p:cNvPr>
          <p:cNvSpPr txBox="1">
            <a:spLocks/>
          </p:cNvSpPr>
          <p:nvPr/>
        </p:nvSpPr>
        <p:spPr>
          <a:xfrm>
            <a:off x="1250182" y="57614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>
                <a:latin typeface="Aparajita" panose="02020603050405020304" pitchFamily="18" charset="0"/>
                <a:cs typeface="Aparajita" panose="02020603050405020304" pitchFamily="18" charset="0"/>
              </a:rPr>
              <a:t>C</a:t>
            </a:r>
            <a:r>
              <a:rPr lang="en-US" sz="4100" dirty="0">
                <a:latin typeface="Aparajita" panose="02020603050405020304" pitchFamily="18" charset="0"/>
                <a:cs typeface="Aparajita" panose="02020603050405020304" pitchFamily="18" charset="0"/>
              </a:rPr>
              <a:t>ontent</a:t>
            </a:r>
            <a:r>
              <a:rPr lang="en-US" sz="6000" dirty="0">
                <a:latin typeface="Aparajita" panose="02020603050405020304" pitchFamily="18" charset="0"/>
                <a:cs typeface="Aparajita" panose="02020603050405020304" pitchFamily="18" charset="0"/>
              </a:rPr>
              <a:t>-B</a:t>
            </a:r>
            <a:r>
              <a:rPr lang="en-US" sz="4100" dirty="0">
                <a:latin typeface="Aparajita" panose="02020603050405020304" pitchFamily="18" charset="0"/>
                <a:cs typeface="Aparajita" panose="02020603050405020304" pitchFamily="18" charset="0"/>
              </a:rPr>
              <a:t>ased</a:t>
            </a:r>
            <a:r>
              <a:rPr lang="en-US" sz="6000" b="1" dirty="0">
                <a:latin typeface="Aparajita" panose="02020603050405020304" pitchFamily="18" charset="0"/>
                <a:cs typeface="Aparajita" panose="02020603050405020304" pitchFamily="18" charset="0"/>
              </a:rPr>
              <a:t> R</a:t>
            </a:r>
            <a:r>
              <a:rPr lang="en-US" sz="4100" b="1" dirty="0">
                <a:latin typeface="Aparajita" panose="02020603050405020304" pitchFamily="18" charset="0"/>
                <a:cs typeface="Aparajita" panose="02020603050405020304" pitchFamily="18" charset="0"/>
              </a:rPr>
              <a:t>ecommender</a:t>
            </a:r>
            <a:endParaRPr lang="en-US" sz="4100" dirty="0">
              <a:latin typeface="Aparajita" panose="02020603050405020304" pitchFamily="18" charset="0"/>
              <a:cs typeface="Aparajita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29698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6C80D2-C3C9-2744-8667-D6C55E663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>
                <a:latin typeface="Aparajita" panose="02020603050405020304" pitchFamily="18" charset="0"/>
                <a:cs typeface="Aparajita" panose="02020603050405020304" pitchFamily="18" charset="0"/>
              </a:rPr>
              <a:t>C</a:t>
            </a:r>
            <a:r>
              <a:rPr lang="en-US" sz="4100" dirty="0">
                <a:latin typeface="Aparajita" panose="02020603050405020304" pitchFamily="18" charset="0"/>
                <a:cs typeface="Aparajita" panose="02020603050405020304" pitchFamily="18" charset="0"/>
              </a:rPr>
              <a:t>ollaborative</a:t>
            </a:r>
            <a:r>
              <a:rPr lang="en-US" sz="6000" dirty="0">
                <a:latin typeface="Aparajita" panose="02020603050405020304" pitchFamily="18" charset="0"/>
                <a:cs typeface="Aparajita" panose="02020603050405020304" pitchFamily="18" charset="0"/>
              </a:rPr>
              <a:t> </a:t>
            </a:r>
            <a:r>
              <a:rPr lang="en-US" sz="6000" b="1" dirty="0">
                <a:latin typeface="Aparajita" panose="02020603050405020304" pitchFamily="18" charset="0"/>
                <a:cs typeface="Aparajita" panose="02020603050405020304" pitchFamily="18" charset="0"/>
              </a:rPr>
              <a:t>f</a:t>
            </a:r>
            <a:r>
              <a:rPr lang="en-US" sz="4100" b="1" dirty="0">
                <a:latin typeface="Aparajita" panose="02020603050405020304" pitchFamily="18" charset="0"/>
                <a:cs typeface="Aparajita" panose="02020603050405020304" pitchFamily="18" charset="0"/>
              </a:rPr>
              <a:t>iltering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54D84C43-A702-F646-8C1F-6062D8973FF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2174282"/>
              </p:ext>
            </p:extLst>
          </p:nvPr>
        </p:nvGraphicFramePr>
        <p:xfrm>
          <a:off x="2588268" y="1516564"/>
          <a:ext cx="7015464" cy="37951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13A386BA-AB06-414B-A61A-C6CA3EEADF1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1057" r="31355"/>
          <a:stretch/>
        </p:blipFill>
        <p:spPr>
          <a:xfrm>
            <a:off x="158903" y="2351958"/>
            <a:ext cx="1974696" cy="21209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16D0771-F0EE-B64C-8994-C0F2AADB327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4432"/>
          <a:stretch/>
        </p:blipFill>
        <p:spPr>
          <a:xfrm>
            <a:off x="10058401" y="2339258"/>
            <a:ext cx="1966951" cy="21463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FA64D3F-45F8-E24C-9236-7006BB554DE8}"/>
              </a:ext>
            </a:extLst>
          </p:cNvPr>
          <p:cNvSpPr txBox="1"/>
          <p:nvPr/>
        </p:nvSpPr>
        <p:spPr>
          <a:xfrm>
            <a:off x="10250461" y="2147487"/>
            <a:ext cx="14766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userId</a:t>
            </a:r>
            <a:r>
              <a:rPr lang="en-US" sz="1400" dirty="0"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= 1234</a:t>
            </a:r>
          </a:p>
        </p:txBody>
      </p:sp>
    </p:spTree>
    <p:extLst>
      <p:ext uri="{BB962C8B-B14F-4D97-AF65-F5344CB8AC3E}">
        <p14:creationId xmlns:p14="http://schemas.microsoft.com/office/powerpoint/2010/main" val="25206167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54D84C43-A702-F646-8C1F-6062D8973FF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03100082"/>
              </p:ext>
            </p:extLst>
          </p:nvPr>
        </p:nvGraphicFramePr>
        <p:xfrm>
          <a:off x="2588268" y="1516564"/>
          <a:ext cx="7015464" cy="37951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8B5A602-5C1A-1048-976D-8DEBA55C1BEA}"/>
              </a:ext>
            </a:extLst>
          </p:cNvPr>
          <p:cNvSpPr txBox="1"/>
          <p:nvPr/>
        </p:nvSpPr>
        <p:spPr>
          <a:xfrm>
            <a:off x="2741188" y="1757594"/>
            <a:ext cx="67096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: singular value decomposition (SVD)</a:t>
            </a:r>
          </a:p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Evaluation metric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: rooted mean square error (RMSE)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FC49CE-4276-F346-A57D-46F1CC5C58A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3361" b="67643"/>
          <a:stretch/>
        </p:blipFill>
        <p:spPr>
          <a:xfrm>
            <a:off x="3767873" y="4951140"/>
            <a:ext cx="5080000" cy="35220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3A386BA-AB06-414B-A61A-C6CA3EEADF1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1057" r="31355"/>
          <a:stretch/>
        </p:blipFill>
        <p:spPr>
          <a:xfrm>
            <a:off x="158903" y="2351958"/>
            <a:ext cx="1974696" cy="21209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16D0771-F0EE-B64C-8994-C0F2AADB3276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4432"/>
          <a:stretch/>
        </p:blipFill>
        <p:spPr>
          <a:xfrm>
            <a:off x="10058401" y="2339258"/>
            <a:ext cx="1966951" cy="21463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FA64D3F-45F8-E24C-9236-7006BB554DE8}"/>
              </a:ext>
            </a:extLst>
          </p:cNvPr>
          <p:cNvSpPr txBox="1"/>
          <p:nvPr/>
        </p:nvSpPr>
        <p:spPr>
          <a:xfrm>
            <a:off x="10250461" y="2147487"/>
            <a:ext cx="14766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userId</a:t>
            </a:r>
            <a:r>
              <a:rPr lang="en-US" sz="1400" dirty="0"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= 1234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F1E926B-4E69-9249-BEB7-326EAE836C0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82927"/>
          <a:stretch/>
        </p:blipFill>
        <p:spPr>
          <a:xfrm>
            <a:off x="3767873" y="5303349"/>
            <a:ext cx="5080000" cy="316561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603AC0AC-53BE-764D-B417-3B4042F3E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>
            <a:normAutofit/>
          </a:bodyPr>
          <a:lstStyle/>
          <a:p>
            <a:r>
              <a:rPr lang="en-US" sz="6000" dirty="0">
                <a:latin typeface="Aparajita" panose="02020603050405020304" pitchFamily="18" charset="0"/>
                <a:cs typeface="Aparajita" panose="02020603050405020304" pitchFamily="18" charset="0"/>
              </a:rPr>
              <a:t>C</a:t>
            </a:r>
            <a:r>
              <a:rPr lang="en-US" sz="4100" dirty="0">
                <a:latin typeface="Aparajita" panose="02020603050405020304" pitchFamily="18" charset="0"/>
                <a:cs typeface="Aparajita" panose="02020603050405020304" pitchFamily="18" charset="0"/>
              </a:rPr>
              <a:t>ollaborative</a:t>
            </a:r>
            <a:r>
              <a:rPr lang="en-US" sz="6000" dirty="0">
                <a:latin typeface="Aparajita" panose="02020603050405020304" pitchFamily="18" charset="0"/>
                <a:cs typeface="Aparajita" panose="02020603050405020304" pitchFamily="18" charset="0"/>
              </a:rPr>
              <a:t> </a:t>
            </a:r>
            <a:r>
              <a:rPr lang="en-US" sz="6000" b="1" dirty="0">
                <a:latin typeface="Aparajita" panose="02020603050405020304" pitchFamily="18" charset="0"/>
                <a:cs typeface="Aparajita" panose="02020603050405020304" pitchFamily="18" charset="0"/>
              </a:rPr>
              <a:t>f</a:t>
            </a:r>
            <a:r>
              <a:rPr lang="en-US" sz="4100" b="1" dirty="0">
                <a:latin typeface="Aparajita" panose="02020603050405020304" pitchFamily="18" charset="0"/>
                <a:cs typeface="Aparajita" panose="02020603050405020304" pitchFamily="18" charset="0"/>
              </a:rPr>
              <a:t>iltering</a:t>
            </a:r>
          </a:p>
        </p:txBody>
      </p:sp>
    </p:spTree>
    <p:extLst>
      <p:ext uri="{BB962C8B-B14F-4D97-AF65-F5344CB8AC3E}">
        <p14:creationId xmlns:p14="http://schemas.microsoft.com/office/powerpoint/2010/main" val="41839819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85317C-6277-BF42-B553-291896141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dirty="0">
                <a:latin typeface="Aparajita" panose="02020603050405020304" pitchFamily="18" charset="0"/>
                <a:cs typeface="Aparajita" panose="02020603050405020304" pitchFamily="18" charset="0"/>
              </a:rPr>
              <a:t>P</a:t>
            </a:r>
            <a:r>
              <a:rPr lang="en-US" sz="4100" dirty="0">
                <a:latin typeface="Aparajita" panose="02020603050405020304" pitchFamily="18" charset="0"/>
                <a:cs typeface="Aparajita" panose="02020603050405020304" pitchFamily="18" charset="0"/>
              </a:rPr>
              <a:t>REMISE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A65C3D-586E-624E-9C98-476D960F2A0C}"/>
              </a:ext>
            </a:extLst>
          </p:cNvPr>
          <p:cNvSpPr txBox="1"/>
          <p:nvPr/>
        </p:nvSpPr>
        <p:spPr>
          <a:xfrm>
            <a:off x="2740910" y="3016105"/>
            <a:ext cx="92280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Machine Learning concepts help us navigate massive datasets in order to program predictive models for future inputs given robust datasets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1F210C-F96F-854B-B11D-1AD72D295B2C}"/>
              </a:ext>
            </a:extLst>
          </p:cNvPr>
          <p:cNvSpPr txBox="1"/>
          <p:nvPr/>
        </p:nvSpPr>
        <p:spPr>
          <a:xfrm>
            <a:off x="1251677" y="4594931"/>
            <a:ext cx="92280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Given a data matrix of movies and their respective characteristics and ratings, let’s build an engine to accurately recommend movies to a user based on previous ratings inputs by them and all other users.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1291BBD-0D02-D44A-B2D0-D1C13D8C1812}"/>
              </a:ext>
            </a:extLst>
          </p:cNvPr>
          <p:cNvSpPr txBox="1"/>
          <p:nvPr/>
        </p:nvSpPr>
        <p:spPr>
          <a:xfrm>
            <a:off x="2740909" y="6087063"/>
            <a:ext cx="92280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Use both supervised and unsupervised concepts to optimize our engine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F6234F-1D87-9A4B-A571-F6CA13E2AD6A}"/>
              </a:ext>
            </a:extLst>
          </p:cNvPr>
          <p:cNvSpPr txBox="1"/>
          <p:nvPr/>
        </p:nvSpPr>
        <p:spPr>
          <a:xfrm>
            <a:off x="1251678" y="1523973"/>
            <a:ext cx="92280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 2009, Netflix held a contest for $1 million for any developer(s) who could increase the accuracy of their recommendation engine by 10%!</a:t>
            </a:r>
          </a:p>
        </p:txBody>
      </p:sp>
    </p:spTree>
    <p:extLst>
      <p:ext uri="{BB962C8B-B14F-4D97-AF65-F5344CB8AC3E}">
        <p14:creationId xmlns:p14="http://schemas.microsoft.com/office/powerpoint/2010/main" val="12569383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A02D6C-AC4D-8545-AA9D-36D3FD4339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874517"/>
            <a:ext cx="10178322" cy="3593591"/>
          </a:xfrm>
        </p:spPr>
        <p:txBody>
          <a:bodyPr/>
          <a:lstStyle/>
          <a:p>
            <a:r>
              <a:rPr lang="en-US" dirty="0"/>
              <a:t>Movie Metadata (1000+ dimensions) from below fields</a:t>
            </a:r>
          </a:p>
          <a:p>
            <a:pPr lvl="1"/>
            <a:r>
              <a:rPr lang="en-US" dirty="0"/>
              <a:t>Genres</a:t>
            </a:r>
          </a:p>
          <a:p>
            <a:pPr lvl="1"/>
            <a:r>
              <a:rPr lang="en-US" dirty="0"/>
              <a:t>Language</a:t>
            </a:r>
          </a:p>
          <a:p>
            <a:pPr lvl="1"/>
            <a:r>
              <a:rPr lang="en-US" dirty="0"/>
              <a:t>Production Companies</a:t>
            </a:r>
          </a:p>
          <a:p>
            <a:pPr lvl="1"/>
            <a:r>
              <a:rPr lang="en-US" dirty="0"/>
              <a:t>Cast</a:t>
            </a:r>
          </a:p>
          <a:p>
            <a:pPr lvl="1"/>
            <a:r>
              <a:rPr lang="en-US" dirty="0"/>
              <a:t>Overview</a:t>
            </a:r>
          </a:p>
          <a:p>
            <a:r>
              <a:rPr lang="en-US" dirty="0"/>
              <a:t>Rating</a:t>
            </a:r>
          </a:p>
          <a:p>
            <a:pPr lvl="1"/>
            <a:r>
              <a:rPr lang="en-US" dirty="0"/>
              <a:t>User, Movie, Rating</a:t>
            </a:r>
          </a:p>
          <a:p>
            <a:pPr lvl="1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A7D8A89-3B4D-7548-BDF3-64F703DC27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/>
          <a:lstStyle/>
          <a:p>
            <a:r>
              <a:rPr lang="en-US" sz="6000" dirty="0">
                <a:latin typeface="Aparajita" panose="02020603050405020304" pitchFamily="18" charset="0"/>
                <a:cs typeface="Aparajita" panose="02020603050405020304" pitchFamily="18" charset="0"/>
              </a:rPr>
              <a:t>M</a:t>
            </a:r>
            <a:r>
              <a:rPr lang="en-US" sz="4100" dirty="0">
                <a:latin typeface="Aparajita" panose="02020603050405020304" pitchFamily="18" charset="0"/>
                <a:cs typeface="Aparajita" panose="02020603050405020304" pitchFamily="18" charset="0"/>
              </a:rPr>
              <a:t>ovie</a:t>
            </a:r>
            <a:r>
              <a:rPr lang="en-US" sz="6000" dirty="0">
                <a:latin typeface="Aparajita" panose="02020603050405020304" pitchFamily="18" charset="0"/>
                <a:cs typeface="Aparajita" panose="02020603050405020304" pitchFamily="18" charset="0"/>
              </a:rPr>
              <a:t> </a:t>
            </a:r>
            <a:r>
              <a:rPr lang="en-US" sz="6000" b="1" dirty="0">
                <a:latin typeface="Aparajita" panose="02020603050405020304" pitchFamily="18" charset="0"/>
                <a:cs typeface="Aparajita" panose="02020603050405020304" pitchFamily="18" charset="0"/>
              </a:rPr>
              <a:t>D</a:t>
            </a:r>
            <a:r>
              <a:rPr lang="en-US" sz="4100" b="1" dirty="0">
                <a:latin typeface="Aparajita" panose="02020603050405020304" pitchFamily="18" charset="0"/>
                <a:cs typeface="Aparajita" panose="02020603050405020304" pitchFamily="18" charset="0"/>
              </a:rPr>
              <a:t>ata</a:t>
            </a:r>
            <a:r>
              <a:rPr lang="en-US" sz="4100" dirty="0">
                <a:latin typeface="Aparajita" panose="02020603050405020304" pitchFamily="18" charset="0"/>
                <a:cs typeface="Aparajita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880649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85317C-6277-BF42-B553-291896141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dirty="0">
                <a:latin typeface="Aparajita" panose="02020603050405020304" pitchFamily="18" charset="0"/>
                <a:cs typeface="Aparajita" panose="02020603050405020304" pitchFamily="18" charset="0"/>
              </a:rPr>
              <a:t>M</a:t>
            </a:r>
            <a:r>
              <a:rPr lang="en-US" sz="4100" dirty="0">
                <a:latin typeface="Aparajita" panose="02020603050405020304" pitchFamily="18" charset="0"/>
                <a:cs typeface="Aparajita" panose="02020603050405020304" pitchFamily="18" charset="0"/>
              </a:rPr>
              <a:t>ovie</a:t>
            </a:r>
            <a:r>
              <a:rPr lang="en-US" sz="6000" dirty="0">
                <a:latin typeface="Aparajita" panose="02020603050405020304" pitchFamily="18" charset="0"/>
                <a:cs typeface="Aparajita" panose="02020603050405020304" pitchFamily="18" charset="0"/>
              </a:rPr>
              <a:t> </a:t>
            </a:r>
            <a:r>
              <a:rPr lang="en-US" sz="6000" b="1" dirty="0">
                <a:latin typeface="Aparajita" panose="02020603050405020304" pitchFamily="18" charset="0"/>
                <a:cs typeface="Aparajita" panose="02020603050405020304" pitchFamily="18" charset="0"/>
              </a:rPr>
              <a:t>D</a:t>
            </a:r>
            <a:r>
              <a:rPr lang="en-US" sz="4100" b="1" dirty="0">
                <a:latin typeface="Aparajita" panose="02020603050405020304" pitchFamily="18" charset="0"/>
                <a:cs typeface="Aparajita" panose="02020603050405020304" pitchFamily="18" charset="0"/>
              </a:rPr>
              <a:t>ata</a:t>
            </a:r>
            <a:r>
              <a:rPr lang="en-US" sz="4100" dirty="0">
                <a:latin typeface="Aparajita" panose="02020603050405020304" pitchFamily="18" charset="0"/>
                <a:cs typeface="Aparajita" panose="02020603050405020304" pitchFamily="18" charset="0"/>
              </a:rPr>
              <a:t> 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2D96E85-7AA6-5740-AF11-6B4B2293E2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1678" y="2130250"/>
            <a:ext cx="10003833" cy="3729753"/>
          </a:xfrm>
        </p:spPr>
      </p:pic>
    </p:spTree>
    <p:extLst>
      <p:ext uri="{BB962C8B-B14F-4D97-AF65-F5344CB8AC3E}">
        <p14:creationId xmlns:p14="http://schemas.microsoft.com/office/powerpoint/2010/main" val="36718547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85317C-6277-BF42-B553-291896141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dirty="0">
                <a:latin typeface="Aparajita" panose="02020603050405020304" pitchFamily="18" charset="0"/>
                <a:cs typeface="Aparajita" panose="02020603050405020304" pitchFamily="18" charset="0"/>
              </a:rPr>
              <a:t>P</a:t>
            </a:r>
            <a:r>
              <a:rPr lang="en-US" sz="4100" dirty="0">
                <a:latin typeface="Aparajita" panose="02020603050405020304" pitchFamily="18" charset="0"/>
                <a:cs typeface="Aparajita" panose="02020603050405020304" pitchFamily="18" charset="0"/>
              </a:rPr>
              <a:t>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A02D6C-AC4D-8545-AA9D-36D3FD4339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612761"/>
            <a:ext cx="10178322" cy="3593591"/>
          </a:xfrm>
        </p:spPr>
        <p:txBody>
          <a:bodyPr/>
          <a:lstStyle/>
          <a:p>
            <a:r>
              <a:rPr lang="en-US" dirty="0"/>
              <a:t>Post cleansing of the Movie Metadata</a:t>
            </a:r>
          </a:p>
          <a:p>
            <a:pPr lvl="1"/>
            <a:r>
              <a:rPr lang="en-US" dirty="0"/>
              <a:t>PCA (Principal Components Analysis), process to narrow down the impactful dimension without losing the variance in the data</a:t>
            </a:r>
          </a:p>
          <a:p>
            <a:pPr lvl="2"/>
            <a:r>
              <a:rPr lang="en-US" dirty="0"/>
              <a:t>Left with 800+</a:t>
            </a:r>
          </a:p>
          <a:p>
            <a:pPr lvl="2"/>
            <a:endParaRPr lang="en-US" dirty="0"/>
          </a:p>
          <a:p>
            <a:r>
              <a:rPr lang="en-US" dirty="0"/>
              <a:t>Load data into Database</a:t>
            </a:r>
          </a:p>
          <a:p>
            <a:pPr lvl="1"/>
            <a:r>
              <a:rPr lang="en-US" dirty="0"/>
              <a:t>SQLite DB</a:t>
            </a:r>
          </a:p>
          <a:p>
            <a:pPr lvl="2"/>
            <a:r>
              <a:rPr lang="en-US" dirty="0" err="1"/>
              <a:t>Movie_metadata</a:t>
            </a:r>
            <a:endParaRPr lang="en-US" dirty="0"/>
          </a:p>
          <a:p>
            <a:pPr lvl="2"/>
            <a:r>
              <a:rPr lang="en-US" dirty="0"/>
              <a:t>Ratings</a:t>
            </a:r>
          </a:p>
        </p:txBody>
      </p:sp>
    </p:spTree>
    <p:extLst>
      <p:ext uri="{BB962C8B-B14F-4D97-AF65-F5344CB8AC3E}">
        <p14:creationId xmlns:p14="http://schemas.microsoft.com/office/powerpoint/2010/main" val="8952913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85317C-6277-BF42-B553-291896141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dirty="0">
                <a:latin typeface="Aparajita" panose="02020603050405020304" pitchFamily="18" charset="0"/>
                <a:cs typeface="Aparajita" panose="02020603050405020304" pitchFamily="18" charset="0"/>
              </a:rPr>
              <a:t>P</a:t>
            </a:r>
            <a:r>
              <a:rPr lang="en-US" sz="4100" dirty="0">
                <a:latin typeface="Aparajita" panose="02020603050405020304" pitchFamily="18" charset="0"/>
                <a:cs typeface="Aparajita" panose="02020603050405020304" pitchFamily="18" charset="0"/>
              </a:rPr>
              <a:t>ROCESS</a:t>
            </a:r>
            <a:r>
              <a:rPr lang="en-US" sz="6000" dirty="0">
                <a:latin typeface="Aparajita" panose="02020603050405020304" pitchFamily="18" charset="0"/>
                <a:cs typeface="Aparajita" panose="02020603050405020304" pitchFamily="18" charset="0"/>
              </a:rPr>
              <a:t> T</a:t>
            </a:r>
            <a:r>
              <a:rPr lang="en-US" sz="4100" dirty="0">
                <a:latin typeface="Aparajita" panose="02020603050405020304" pitchFamily="18" charset="0"/>
                <a:cs typeface="Aparajita" panose="02020603050405020304" pitchFamily="18" charset="0"/>
              </a:rPr>
              <a:t>O</a:t>
            </a:r>
            <a:r>
              <a:rPr lang="en-US" sz="6000" dirty="0">
                <a:latin typeface="Aparajita" panose="02020603050405020304" pitchFamily="18" charset="0"/>
                <a:cs typeface="Aparajita" panose="02020603050405020304" pitchFamily="18" charset="0"/>
              </a:rPr>
              <a:t> </a:t>
            </a:r>
            <a:r>
              <a:rPr lang="en-US" sz="6000" b="1" dirty="0">
                <a:latin typeface="Aparajita" panose="02020603050405020304" pitchFamily="18" charset="0"/>
                <a:cs typeface="Aparajita" panose="02020603050405020304" pitchFamily="18" charset="0"/>
              </a:rPr>
              <a:t>O</a:t>
            </a:r>
            <a:r>
              <a:rPr lang="en-US" sz="4100" b="1" dirty="0">
                <a:latin typeface="Aparajita" panose="02020603050405020304" pitchFamily="18" charset="0"/>
                <a:cs typeface="Aparajita" panose="02020603050405020304" pitchFamily="18" charset="0"/>
              </a:rPr>
              <a:t>UTCOME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A02D6C-AC4D-8545-AA9D-36D3FD4339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622810"/>
            <a:ext cx="10178322" cy="3593591"/>
          </a:xfrm>
        </p:spPr>
        <p:txBody>
          <a:bodyPr/>
          <a:lstStyle/>
          <a:p>
            <a:r>
              <a:rPr lang="en-US" dirty="0"/>
              <a:t>OBJECTIVE</a:t>
            </a:r>
          </a:p>
          <a:p>
            <a:pPr lvl="1"/>
            <a:r>
              <a:rPr lang="en-US" dirty="0"/>
              <a:t>Recommendation of movies as user interest evolves</a:t>
            </a:r>
          </a:p>
          <a:p>
            <a:pPr lvl="2"/>
            <a:r>
              <a:rPr lang="en-US" dirty="0"/>
              <a:t>Their rating</a:t>
            </a:r>
          </a:p>
          <a:p>
            <a:pPr lvl="2"/>
            <a:r>
              <a:rPr lang="en-US" dirty="0"/>
              <a:t>Hybrid combination of content-based(K-means clustering) and Collaborative filtering(matching users with similar ratings)</a:t>
            </a:r>
          </a:p>
          <a:p>
            <a:pPr lvl="2"/>
            <a:r>
              <a:rPr lang="en-US" dirty="0"/>
              <a:t>Ran the models individually for the these and took an average for the final rating.</a:t>
            </a:r>
          </a:p>
        </p:txBody>
      </p:sp>
    </p:spTree>
    <p:extLst>
      <p:ext uri="{BB962C8B-B14F-4D97-AF65-F5344CB8AC3E}">
        <p14:creationId xmlns:p14="http://schemas.microsoft.com/office/powerpoint/2010/main" val="32101099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3D172-ECCD-0640-AD39-3294F58FD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dirty="0">
                <a:latin typeface="Aparajita" panose="02020603050405020304" pitchFamily="18" charset="0"/>
                <a:cs typeface="Aparajita" panose="02020603050405020304" pitchFamily="18" charset="0"/>
              </a:rPr>
              <a:t>F</a:t>
            </a:r>
            <a:r>
              <a:rPr lang="en-US" sz="4100" dirty="0">
                <a:latin typeface="Aparajita" panose="02020603050405020304" pitchFamily="18" charset="0"/>
                <a:cs typeface="Aparajita" panose="02020603050405020304" pitchFamily="18" charset="0"/>
              </a:rPr>
              <a:t>INAL</a:t>
            </a:r>
            <a:r>
              <a:rPr lang="en-US" dirty="0">
                <a:latin typeface="Aparajita" panose="02020603050405020304" pitchFamily="18" charset="0"/>
                <a:cs typeface="Aparajita" panose="02020603050405020304" pitchFamily="18" charset="0"/>
              </a:rPr>
              <a:t> </a:t>
            </a:r>
            <a:r>
              <a:rPr lang="en-US" sz="6000" b="1" dirty="0">
                <a:latin typeface="Aparajita" panose="02020603050405020304" pitchFamily="18" charset="0"/>
                <a:cs typeface="Aparajita" panose="02020603050405020304" pitchFamily="18" charset="0"/>
              </a:rPr>
              <a:t>V</a:t>
            </a:r>
            <a:r>
              <a:rPr lang="en-US" sz="4100" b="1" dirty="0">
                <a:latin typeface="Aparajita" panose="02020603050405020304" pitchFamily="18" charset="0"/>
                <a:cs typeface="Aparajita" panose="02020603050405020304" pitchFamily="18" charset="0"/>
              </a:rPr>
              <a:t>ISUALIZATION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7EAD1A9-5225-E749-9C8D-728025DFB8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1678" y="1282107"/>
            <a:ext cx="10178322" cy="5319839"/>
          </a:xfrm>
        </p:spPr>
      </p:pic>
    </p:spTree>
    <p:extLst>
      <p:ext uri="{BB962C8B-B14F-4D97-AF65-F5344CB8AC3E}">
        <p14:creationId xmlns:p14="http://schemas.microsoft.com/office/powerpoint/2010/main" val="20796626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3D172-ECCD-0640-AD39-3294F58FD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dirty="0">
                <a:latin typeface="Aparajita" panose="02020603050405020304" pitchFamily="18" charset="0"/>
                <a:cs typeface="Aparajita" panose="02020603050405020304" pitchFamily="18" charset="0"/>
              </a:rPr>
              <a:t>F</a:t>
            </a:r>
            <a:r>
              <a:rPr lang="en-US" sz="4100" dirty="0">
                <a:latin typeface="Aparajita" panose="02020603050405020304" pitchFamily="18" charset="0"/>
                <a:cs typeface="Aparajita" panose="02020603050405020304" pitchFamily="18" charset="0"/>
              </a:rPr>
              <a:t>INAL</a:t>
            </a:r>
            <a:r>
              <a:rPr lang="en-US" dirty="0">
                <a:latin typeface="Aparajita" panose="02020603050405020304" pitchFamily="18" charset="0"/>
                <a:cs typeface="Aparajita" panose="02020603050405020304" pitchFamily="18" charset="0"/>
              </a:rPr>
              <a:t> </a:t>
            </a:r>
            <a:r>
              <a:rPr lang="en-US" sz="6000" b="1" dirty="0">
                <a:latin typeface="Aparajita" panose="02020603050405020304" pitchFamily="18" charset="0"/>
                <a:cs typeface="Aparajita" panose="02020603050405020304" pitchFamily="18" charset="0"/>
              </a:rPr>
              <a:t>V</a:t>
            </a:r>
            <a:r>
              <a:rPr lang="en-US" sz="4100" b="1" dirty="0">
                <a:latin typeface="Aparajita" panose="02020603050405020304" pitchFamily="18" charset="0"/>
                <a:cs typeface="Aparajita" panose="02020603050405020304" pitchFamily="18" charset="0"/>
              </a:rPr>
              <a:t>ISUALIZATION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466E17CB-6E2E-F742-8AE2-7159AC409B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0950" y="1989574"/>
            <a:ext cx="10179050" cy="3544147"/>
          </a:xfrm>
        </p:spPr>
      </p:pic>
    </p:spTree>
    <p:extLst>
      <p:ext uri="{BB962C8B-B14F-4D97-AF65-F5344CB8AC3E}">
        <p14:creationId xmlns:p14="http://schemas.microsoft.com/office/powerpoint/2010/main" val="42096290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3D172-ECCD-0640-AD39-3294F58FD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dirty="0">
                <a:latin typeface="Aparajita" panose="02020603050405020304" pitchFamily="18" charset="0"/>
                <a:cs typeface="Aparajita" panose="02020603050405020304" pitchFamily="18" charset="0"/>
              </a:rPr>
              <a:t>F</a:t>
            </a:r>
            <a:r>
              <a:rPr lang="en-US" sz="4100" dirty="0">
                <a:latin typeface="Aparajita" panose="02020603050405020304" pitchFamily="18" charset="0"/>
                <a:cs typeface="Aparajita" panose="02020603050405020304" pitchFamily="18" charset="0"/>
              </a:rPr>
              <a:t>INAL</a:t>
            </a:r>
            <a:r>
              <a:rPr lang="en-US" dirty="0">
                <a:latin typeface="Aparajita" panose="02020603050405020304" pitchFamily="18" charset="0"/>
                <a:cs typeface="Aparajita" panose="02020603050405020304" pitchFamily="18" charset="0"/>
              </a:rPr>
              <a:t> </a:t>
            </a:r>
            <a:r>
              <a:rPr lang="en-US" sz="6000" b="1" dirty="0">
                <a:latin typeface="Aparajita" panose="02020603050405020304" pitchFamily="18" charset="0"/>
                <a:cs typeface="Aparajita" panose="02020603050405020304" pitchFamily="18" charset="0"/>
              </a:rPr>
              <a:t>V</a:t>
            </a:r>
            <a:r>
              <a:rPr lang="en-US" sz="4100" b="1" dirty="0">
                <a:latin typeface="Aparajita" panose="02020603050405020304" pitchFamily="18" charset="0"/>
                <a:cs typeface="Aparajita" panose="02020603050405020304" pitchFamily="18" charset="0"/>
              </a:rPr>
              <a:t>ISUALIZATION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23C36AE-5DA9-3D4C-B890-6358C9C3FC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1678" y="1579505"/>
            <a:ext cx="10178322" cy="4710763"/>
          </a:xfrm>
        </p:spPr>
      </p:pic>
    </p:spTree>
    <p:extLst>
      <p:ext uri="{BB962C8B-B14F-4D97-AF65-F5344CB8AC3E}">
        <p14:creationId xmlns:p14="http://schemas.microsoft.com/office/powerpoint/2010/main" val="549470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C462380-816E-864D-83BE-4FBABD119A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55559" y="1143988"/>
            <a:ext cx="10078498" cy="5136232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4456889-AEB1-424B-80B9-22E034B4B3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/>
          <a:lstStyle/>
          <a:p>
            <a:r>
              <a:rPr lang="en-US" sz="6000" dirty="0">
                <a:latin typeface="Aparajita" panose="02020603050405020304" pitchFamily="18" charset="0"/>
                <a:cs typeface="Aparajita" panose="02020603050405020304" pitchFamily="18" charset="0"/>
              </a:rPr>
              <a:t>F</a:t>
            </a:r>
            <a:r>
              <a:rPr lang="en-US" sz="4100" dirty="0">
                <a:latin typeface="Aparajita" panose="02020603050405020304" pitchFamily="18" charset="0"/>
                <a:cs typeface="Aparajita" panose="02020603050405020304" pitchFamily="18" charset="0"/>
              </a:rPr>
              <a:t>INAL</a:t>
            </a:r>
            <a:r>
              <a:rPr lang="en-US" dirty="0">
                <a:latin typeface="Aparajita" panose="02020603050405020304" pitchFamily="18" charset="0"/>
                <a:cs typeface="Aparajita" panose="02020603050405020304" pitchFamily="18" charset="0"/>
              </a:rPr>
              <a:t> </a:t>
            </a:r>
            <a:r>
              <a:rPr lang="en-US" sz="6000" b="1" dirty="0">
                <a:latin typeface="Aparajita" panose="02020603050405020304" pitchFamily="18" charset="0"/>
                <a:cs typeface="Aparajita" panose="02020603050405020304" pitchFamily="18" charset="0"/>
              </a:rPr>
              <a:t>V</a:t>
            </a:r>
            <a:r>
              <a:rPr lang="en-US" sz="4100" b="1" dirty="0">
                <a:latin typeface="Aparajita" panose="02020603050405020304" pitchFamily="18" charset="0"/>
                <a:cs typeface="Aparajita" panose="02020603050405020304" pitchFamily="18" charset="0"/>
              </a:rPr>
              <a:t>ISUALIZATION</a:t>
            </a:r>
          </a:p>
        </p:txBody>
      </p:sp>
    </p:spTree>
    <p:extLst>
      <p:ext uri="{BB962C8B-B14F-4D97-AF65-F5344CB8AC3E}">
        <p14:creationId xmlns:p14="http://schemas.microsoft.com/office/powerpoint/2010/main" val="2865260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9C8E2CB-2771-704C-8A54-9113C00290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85222" y="1364815"/>
            <a:ext cx="10329705" cy="5342951"/>
          </a:xfr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F73F0993-A323-4847-9F42-539C734D0A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/>
          <a:lstStyle/>
          <a:p>
            <a:r>
              <a:rPr lang="en-US" sz="6000" dirty="0">
                <a:latin typeface="Aparajita" panose="02020603050405020304" pitchFamily="18" charset="0"/>
                <a:cs typeface="Aparajita" panose="02020603050405020304" pitchFamily="18" charset="0"/>
              </a:rPr>
              <a:t>F</a:t>
            </a:r>
            <a:r>
              <a:rPr lang="en-US" sz="4100" dirty="0">
                <a:latin typeface="Aparajita" panose="02020603050405020304" pitchFamily="18" charset="0"/>
                <a:cs typeface="Aparajita" panose="02020603050405020304" pitchFamily="18" charset="0"/>
              </a:rPr>
              <a:t>INAL</a:t>
            </a:r>
            <a:r>
              <a:rPr lang="en-US" dirty="0">
                <a:latin typeface="Aparajita" panose="02020603050405020304" pitchFamily="18" charset="0"/>
                <a:cs typeface="Aparajita" panose="02020603050405020304" pitchFamily="18" charset="0"/>
              </a:rPr>
              <a:t> </a:t>
            </a:r>
            <a:r>
              <a:rPr lang="en-US" sz="6000" b="1" dirty="0">
                <a:latin typeface="Aparajita" panose="02020603050405020304" pitchFamily="18" charset="0"/>
                <a:cs typeface="Aparajita" panose="02020603050405020304" pitchFamily="18" charset="0"/>
              </a:rPr>
              <a:t>V</a:t>
            </a:r>
            <a:r>
              <a:rPr lang="en-US" sz="4100" b="1" dirty="0">
                <a:latin typeface="Aparajita" panose="02020603050405020304" pitchFamily="18" charset="0"/>
                <a:cs typeface="Aparajita" panose="02020603050405020304" pitchFamily="18" charset="0"/>
              </a:rPr>
              <a:t>ISUALIZATION</a:t>
            </a:r>
          </a:p>
        </p:txBody>
      </p:sp>
    </p:spTree>
    <p:extLst>
      <p:ext uri="{BB962C8B-B14F-4D97-AF65-F5344CB8AC3E}">
        <p14:creationId xmlns:p14="http://schemas.microsoft.com/office/powerpoint/2010/main" val="9149214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3D172-ECCD-0640-AD39-3294F58FD1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0513" y="2527071"/>
            <a:ext cx="10178322" cy="149213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6700" dirty="0">
                <a:latin typeface="Aparajita" panose="02020603050405020304" pitchFamily="18" charset="0"/>
                <a:cs typeface="Aparajita" panose="02020603050405020304" pitchFamily="18" charset="0"/>
              </a:rPr>
              <a:t>A</a:t>
            </a:r>
            <a:r>
              <a:rPr lang="en-US" sz="4600" dirty="0">
                <a:latin typeface="Aparajita" panose="02020603050405020304" pitchFamily="18" charset="0"/>
                <a:cs typeface="Aparajita" panose="02020603050405020304" pitchFamily="18" charset="0"/>
              </a:rPr>
              <a:t>PPLICATION </a:t>
            </a:r>
            <a:br>
              <a:rPr lang="en-US" dirty="0">
                <a:latin typeface="Aparajita" panose="02020603050405020304" pitchFamily="18" charset="0"/>
                <a:cs typeface="Aparajita" panose="02020603050405020304" pitchFamily="18" charset="0"/>
              </a:rPr>
            </a:br>
            <a:r>
              <a:rPr lang="en-US" sz="6700" b="1" dirty="0">
                <a:latin typeface="Aparajita" panose="02020603050405020304" pitchFamily="18" charset="0"/>
                <a:cs typeface="Aparajita" panose="02020603050405020304" pitchFamily="18" charset="0"/>
              </a:rPr>
              <a:t>D</a:t>
            </a:r>
            <a:r>
              <a:rPr lang="en-US" sz="4600" b="1" dirty="0">
                <a:latin typeface="Aparajita" panose="02020603050405020304" pitchFamily="18" charset="0"/>
                <a:cs typeface="Aparajita" panose="02020603050405020304" pitchFamily="18" charset="0"/>
              </a:rPr>
              <a:t>EMONSTRATION</a:t>
            </a:r>
          </a:p>
        </p:txBody>
      </p:sp>
    </p:spTree>
    <p:extLst>
      <p:ext uri="{BB962C8B-B14F-4D97-AF65-F5344CB8AC3E}">
        <p14:creationId xmlns:p14="http://schemas.microsoft.com/office/powerpoint/2010/main" val="22087828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85317C-6277-BF42-B553-291896141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dirty="0">
                <a:latin typeface="Aparajita" panose="02020603050405020304" pitchFamily="18" charset="0"/>
                <a:cs typeface="Aparajita" panose="02020603050405020304" pitchFamily="18" charset="0"/>
              </a:rPr>
              <a:t>A</a:t>
            </a:r>
            <a:r>
              <a:rPr lang="en-US" sz="4100" dirty="0">
                <a:latin typeface="Aparajita" panose="02020603050405020304" pitchFamily="18" charset="0"/>
                <a:cs typeface="Aparajita" panose="02020603050405020304" pitchFamily="18" charset="0"/>
              </a:rPr>
              <a:t>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A02D6C-AC4D-8545-AA9D-36D3FD4339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874517"/>
            <a:ext cx="10178322" cy="359359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Pre-Processing</a:t>
            </a:r>
          </a:p>
          <a:p>
            <a:pPr lvl="1"/>
            <a:r>
              <a:rPr lang="en-US" dirty="0"/>
              <a:t>Merging</a:t>
            </a:r>
          </a:p>
          <a:p>
            <a:pPr lvl="1"/>
            <a:r>
              <a:rPr lang="en-US" dirty="0"/>
              <a:t>Cleaning</a:t>
            </a:r>
          </a:p>
          <a:p>
            <a:r>
              <a:rPr lang="en-US" dirty="0"/>
              <a:t>Image Processing</a:t>
            </a:r>
          </a:p>
          <a:p>
            <a:pPr lvl="1"/>
            <a:r>
              <a:rPr lang="en-US" dirty="0"/>
              <a:t>Dark vs. Colorful Posters</a:t>
            </a:r>
          </a:p>
          <a:p>
            <a:r>
              <a:rPr lang="en-US" dirty="0"/>
              <a:t>Natural Language Processing</a:t>
            </a:r>
          </a:p>
          <a:p>
            <a:pPr lvl="1"/>
            <a:r>
              <a:rPr lang="en-US" dirty="0"/>
              <a:t>Tagline Sentiment Analysis</a:t>
            </a:r>
          </a:p>
          <a:p>
            <a:r>
              <a:rPr lang="en-US" dirty="0"/>
              <a:t>One Hot Encoding</a:t>
            </a:r>
          </a:p>
          <a:p>
            <a:r>
              <a:rPr lang="en-US" dirty="0"/>
              <a:t>Rescaling</a:t>
            </a:r>
          </a:p>
        </p:txBody>
      </p:sp>
    </p:spTree>
    <p:extLst>
      <p:ext uri="{BB962C8B-B14F-4D97-AF65-F5344CB8AC3E}">
        <p14:creationId xmlns:p14="http://schemas.microsoft.com/office/powerpoint/2010/main" val="17797410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3D172-ECCD-0640-AD39-3294F58FD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dirty="0">
                <a:latin typeface="Aparajita" panose="02020603050405020304" pitchFamily="18" charset="0"/>
                <a:cs typeface="Aparajita" panose="02020603050405020304" pitchFamily="18" charset="0"/>
              </a:rPr>
              <a:t>C</a:t>
            </a:r>
            <a:r>
              <a:rPr lang="en-US" sz="4100" dirty="0">
                <a:latin typeface="Aparajita" panose="02020603050405020304" pitchFamily="18" charset="0"/>
                <a:cs typeface="Aparajita" panose="02020603050405020304" pitchFamily="18" charset="0"/>
              </a:rPr>
              <a:t>hallenges</a:t>
            </a:r>
            <a:r>
              <a:rPr lang="en-US" sz="6000" dirty="0">
                <a:latin typeface="Aparajita" panose="02020603050405020304" pitchFamily="18" charset="0"/>
                <a:cs typeface="Aparajita" panose="02020603050405020304" pitchFamily="18" charset="0"/>
              </a:rPr>
              <a:t> &amp; </a:t>
            </a:r>
            <a:r>
              <a:rPr lang="en-US" sz="6000" b="1" dirty="0">
                <a:latin typeface="Aparajita" panose="02020603050405020304" pitchFamily="18" charset="0"/>
                <a:cs typeface="Aparajita" panose="02020603050405020304" pitchFamily="18" charset="0"/>
              </a:rPr>
              <a:t>L</a:t>
            </a:r>
            <a:r>
              <a:rPr lang="en-US" sz="4100" b="1" dirty="0">
                <a:latin typeface="Aparajita" panose="02020603050405020304" pitchFamily="18" charset="0"/>
                <a:cs typeface="Aparajita" panose="02020603050405020304" pitchFamily="18" charset="0"/>
              </a:rPr>
              <a:t>imitations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2BD9AE-DBE7-E348-927D-7730318BC0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874517"/>
            <a:ext cx="10178322" cy="3593591"/>
          </a:xfrm>
        </p:spPr>
        <p:txBody>
          <a:bodyPr/>
          <a:lstStyle/>
          <a:p>
            <a:r>
              <a:rPr lang="en-US" dirty="0"/>
              <a:t>Front-End Star Ratings</a:t>
            </a:r>
          </a:p>
          <a:p>
            <a:r>
              <a:rPr lang="en-US" dirty="0"/>
              <a:t>Data Type Conversions</a:t>
            </a:r>
          </a:p>
          <a:p>
            <a:r>
              <a:rPr lang="en-US" dirty="0"/>
              <a:t>Integrating Data Between Two Models</a:t>
            </a:r>
          </a:p>
          <a:p>
            <a:r>
              <a:rPr lang="en-US" dirty="0"/>
              <a:t>Image Processing</a:t>
            </a:r>
          </a:p>
          <a:p>
            <a:pPr lvl="1"/>
            <a:r>
              <a:rPr lang="en-US" dirty="0"/>
              <a:t>e.g. Image Entropy</a:t>
            </a:r>
          </a:p>
          <a:p>
            <a:r>
              <a:rPr lang="en-US" dirty="0"/>
              <a:t>Data size for collaborative filtering vs. training</a:t>
            </a:r>
          </a:p>
          <a:p>
            <a:r>
              <a:rPr lang="en-US" dirty="0"/>
              <a:t>Availability of awards data</a:t>
            </a:r>
          </a:p>
          <a:p>
            <a:r>
              <a:rPr lang="en-US" dirty="0"/>
              <a:t>Deployment to Publicly Hosted Domain</a:t>
            </a:r>
          </a:p>
        </p:txBody>
      </p:sp>
    </p:spTree>
    <p:extLst>
      <p:ext uri="{BB962C8B-B14F-4D97-AF65-F5344CB8AC3E}">
        <p14:creationId xmlns:p14="http://schemas.microsoft.com/office/powerpoint/2010/main" val="40623411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3D172-ECCD-0640-AD39-3294F58FD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dirty="0">
                <a:latin typeface="Aparajita" panose="02020603050405020304" pitchFamily="18" charset="0"/>
                <a:cs typeface="Aparajita" panose="02020603050405020304" pitchFamily="18" charset="0"/>
              </a:rPr>
              <a:t>Q</a:t>
            </a:r>
            <a:r>
              <a:rPr lang="en-US" sz="4100" dirty="0">
                <a:latin typeface="Aparajita" panose="02020603050405020304" pitchFamily="18" charset="0"/>
                <a:cs typeface="Aparajita" panose="02020603050405020304" pitchFamily="18" charset="0"/>
              </a:rPr>
              <a:t>UESTIONS</a:t>
            </a:r>
            <a:r>
              <a:rPr lang="en-US" sz="5000" b="1" dirty="0">
                <a:latin typeface="Aparajita" panose="02020603050405020304" pitchFamily="18" charset="0"/>
                <a:cs typeface="Aparajita" panose="02020603050405020304" pitchFamily="18" charset="0"/>
              </a:rPr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2BD9AE-DBE7-E348-927D-7730318BC0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7721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85317C-6277-BF42-B553-291896141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dirty="0">
                <a:latin typeface="Aparajita" panose="02020603050405020304" pitchFamily="18" charset="0"/>
                <a:cs typeface="Aparajita" panose="02020603050405020304" pitchFamily="18" charset="0"/>
              </a:rPr>
              <a:t>A</a:t>
            </a:r>
            <a:r>
              <a:rPr lang="en-US" sz="4100" dirty="0">
                <a:latin typeface="Aparajita" panose="02020603050405020304" pitchFamily="18" charset="0"/>
                <a:cs typeface="Aparajita" panose="02020603050405020304" pitchFamily="18" charset="0"/>
              </a:rPr>
              <a:t>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A02D6C-AC4D-8545-AA9D-36D3FD4339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874517"/>
            <a:ext cx="10178322" cy="3593591"/>
          </a:xfrm>
        </p:spPr>
        <p:txBody>
          <a:bodyPr/>
          <a:lstStyle/>
          <a:p>
            <a:r>
              <a:rPr lang="en-US" dirty="0"/>
              <a:t>Content-Based (Unsupervised)</a:t>
            </a:r>
          </a:p>
          <a:p>
            <a:pPr lvl="1"/>
            <a:r>
              <a:rPr lang="en-US" dirty="0"/>
              <a:t>Feature Scaling</a:t>
            </a:r>
          </a:p>
          <a:p>
            <a:pPr lvl="1"/>
            <a:r>
              <a:rPr lang="en-US" dirty="0"/>
              <a:t>Principal Component Analysis (PCA)</a:t>
            </a:r>
          </a:p>
          <a:p>
            <a:pPr lvl="1"/>
            <a:r>
              <a:rPr lang="en-US" dirty="0"/>
              <a:t>K-Means Clustering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Collaborative Filtering (Supervised)</a:t>
            </a:r>
          </a:p>
          <a:p>
            <a:pPr lvl="1"/>
            <a:r>
              <a:rPr lang="en-US" dirty="0"/>
              <a:t>“Surprise” Library &amp; Singular Value Decomposition (SVD)</a:t>
            </a:r>
          </a:p>
          <a:p>
            <a:pPr lvl="1"/>
            <a:r>
              <a:rPr lang="en-US" dirty="0"/>
              <a:t>Grid Search</a:t>
            </a:r>
          </a:p>
          <a:p>
            <a:pPr lvl="1"/>
            <a:r>
              <a:rPr lang="en-US" dirty="0"/>
              <a:t>Test Model &amp; Predict</a:t>
            </a:r>
          </a:p>
        </p:txBody>
      </p:sp>
    </p:spTree>
    <p:extLst>
      <p:ext uri="{BB962C8B-B14F-4D97-AF65-F5344CB8AC3E}">
        <p14:creationId xmlns:p14="http://schemas.microsoft.com/office/powerpoint/2010/main" val="697148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85317C-6277-BF42-B553-291896141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dirty="0">
                <a:latin typeface="Aparajita" panose="02020603050405020304" pitchFamily="18" charset="0"/>
                <a:cs typeface="Aparajita" panose="02020603050405020304" pitchFamily="18" charset="0"/>
              </a:rPr>
              <a:t>R</a:t>
            </a:r>
            <a:r>
              <a:rPr lang="en-US" sz="4100" dirty="0">
                <a:latin typeface="Aparajita" panose="02020603050405020304" pitchFamily="18" charset="0"/>
                <a:cs typeface="Aparajita" panose="02020603050405020304" pitchFamily="18" charset="0"/>
              </a:rPr>
              <a:t>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A02D6C-AC4D-8545-AA9D-36D3FD4339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874517"/>
            <a:ext cx="10178322" cy="3593591"/>
          </a:xfrm>
        </p:spPr>
        <p:txBody>
          <a:bodyPr>
            <a:normAutofit fontScale="92500" lnSpcReduction="10000"/>
          </a:bodyPr>
          <a:lstStyle/>
          <a:p>
            <a:r>
              <a:rPr lang="en-US" sz="1800" dirty="0"/>
              <a:t>API calls from OMDB: </a:t>
            </a:r>
            <a:r>
              <a:rPr lang="en-US" sz="1800" u="sng" dirty="0"/>
              <a:t>OMDBI</a:t>
            </a:r>
          </a:p>
          <a:p>
            <a:r>
              <a:rPr lang="en-US" sz="1800" dirty="0"/>
              <a:t>Dataset:  </a:t>
            </a:r>
            <a:r>
              <a:rPr lang="en-US" sz="1800" u="sng" dirty="0"/>
              <a:t>Kaggle from </a:t>
            </a:r>
            <a:r>
              <a:rPr lang="en-US" sz="1800" u="sng" dirty="0" err="1"/>
              <a:t>TMDb</a:t>
            </a:r>
            <a:endParaRPr lang="en-US" sz="1800" u="sng" dirty="0"/>
          </a:p>
          <a:p>
            <a:r>
              <a:rPr lang="en-US" sz="1800" dirty="0"/>
              <a:t>“Surprise” Library</a:t>
            </a:r>
          </a:p>
          <a:p>
            <a:r>
              <a:rPr lang="en-US" sz="1800" dirty="0"/>
              <a:t>Python Pandas</a:t>
            </a:r>
          </a:p>
          <a:p>
            <a:r>
              <a:rPr lang="en-US" sz="1800" dirty="0"/>
              <a:t>Python Matplotlib</a:t>
            </a:r>
          </a:p>
          <a:p>
            <a:r>
              <a:rPr lang="en-US" sz="1800" dirty="0"/>
              <a:t>Python Flask</a:t>
            </a:r>
          </a:p>
          <a:p>
            <a:r>
              <a:rPr lang="en-US" sz="1800" dirty="0"/>
              <a:t>HTML/CSS/Bootstrap</a:t>
            </a:r>
          </a:p>
          <a:p>
            <a:r>
              <a:rPr lang="en-US" sz="1800" dirty="0" err="1"/>
              <a:t>Javascript</a:t>
            </a:r>
            <a:r>
              <a:rPr lang="en-US" sz="1800" dirty="0"/>
              <a:t> D3.js</a:t>
            </a:r>
          </a:p>
          <a:p>
            <a:r>
              <a:rPr lang="en-US" sz="1800" dirty="0"/>
              <a:t>SQLite</a:t>
            </a:r>
          </a:p>
          <a:p>
            <a:r>
              <a:rPr lang="en-US" sz="1800" dirty="0"/>
              <a:t>Sci-Kit learn (Machine Learning)</a:t>
            </a:r>
          </a:p>
        </p:txBody>
      </p:sp>
    </p:spTree>
    <p:extLst>
      <p:ext uri="{BB962C8B-B14F-4D97-AF65-F5344CB8AC3E}">
        <p14:creationId xmlns:p14="http://schemas.microsoft.com/office/powerpoint/2010/main" val="25992848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EBD4153-0593-EA48-8C3B-D437A5A53A5C}"/>
              </a:ext>
            </a:extLst>
          </p:cNvPr>
          <p:cNvSpPr txBox="1">
            <a:spLocks/>
          </p:cNvSpPr>
          <p:nvPr/>
        </p:nvSpPr>
        <p:spPr>
          <a:xfrm>
            <a:off x="1250182" y="54599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>
                <a:latin typeface="Aparajita" panose="02020603050405020304" pitchFamily="18" charset="0"/>
                <a:cs typeface="Aparajita" panose="02020603050405020304" pitchFamily="18" charset="0"/>
              </a:rPr>
              <a:t>D</a:t>
            </a:r>
            <a:r>
              <a:rPr lang="en-US" sz="4100" dirty="0">
                <a:latin typeface="Aparajita" panose="02020603050405020304" pitchFamily="18" charset="0"/>
                <a:cs typeface="Aparajita" panose="02020603050405020304" pitchFamily="18" charset="0"/>
              </a:rPr>
              <a:t>ata</a:t>
            </a:r>
            <a:r>
              <a:rPr lang="en-US" sz="6000" b="1" dirty="0">
                <a:latin typeface="Aparajita" panose="02020603050405020304" pitchFamily="18" charset="0"/>
                <a:cs typeface="Aparajita" panose="02020603050405020304" pitchFamily="18" charset="0"/>
              </a:rPr>
              <a:t> C</a:t>
            </a:r>
            <a:r>
              <a:rPr lang="en-US" sz="4100" b="1" dirty="0">
                <a:latin typeface="Aparajita" panose="02020603050405020304" pitchFamily="18" charset="0"/>
                <a:cs typeface="Aparajita" panose="02020603050405020304" pitchFamily="18" charset="0"/>
              </a:rPr>
              <a:t>leaning</a:t>
            </a:r>
            <a:endParaRPr lang="en-US" sz="4100" dirty="0">
              <a:latin typeface="Aparajita" panose="02020603050405020304" pitchFamily="18" charset="0"/>
              <a:cs typeface="Aparajita" panose="02020603050405020304" pitchFamily="18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E854FBB-CFFF-794C-8AD4-7FC7962347C6}"/>
              </a:ext>
            </a:extLst>
          </p:cNvPr>
          <p:cNvSpPr txBox="1">
            <a:spLocks/>
          </p:cNvSpPr>
          <p:nvPr/>
        </p:nvSpPr>
        <p:spPr>
          <a:xfrm>
            <a:off x="1107307" y="1709634"/>
            <a:ext cx="10515600" cy="4929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US" b="1" dirty="0"/>
              <a:t>Load and merge tables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b="1" dirty="0"/>
          </a:p>
          <a:p>
            <a:pPr marL="0" indent="0">
              <a:buFont typeface="Arial" panose="020B0604020202020204" pitchFamily="34" charset="0"/>
              <a:buNone/>
            </a:pPr>
            <a:endParaRPr lang="en-US" b="1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	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b="1" dirty="0"/>
          </a:p>
          <a:p>
            <a:pPr marL="0" indent="0">
              <a:buFont typeface="Arial" panose="020B0604020202020204" pitchFamily="34" charset="0"/>
              <a:buNone/>
            </a:pPr>
            <a:endParaRPr lang="en-US" b="1" dirty="0"/>
          </a:p>
          <a:p>
            <a:endParaRPr lang="en-US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pPr>
            <a:endParaRPr lang="en-US" b="1" dirty="0"/>
          </a:p>
          <a:p>
            <a:pPr marL="514350" indent="-514350">
              <a:buFont typeface="Arial" panose="020B0604020202020204" pitchFamily="34" charset="0"/>
              <a:buAutoNum type="arabicPeriod"/>
            </a:pPr>
            <a:endParaRPr lang="en-US" b="1" dirty="0"/>
          </a:p>
          <a:p>
            <a:pPr marL="514350" indent="-514350">
              <a:buFont typeface="Arial" panose="020B0604020202020204" pitchFamily="34" charset="0"/>
              <a:buAutoNum type="arabicPeriod"/>
            </a:pPr>
            <a:endParaRPr lang="en-US" b="1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9CBC487-0DA7-4F4C-94E4-848A8CE786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5107" y="1709633"/>
            <a:ext cx="3987800" cy="48148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21FBD78-24D3-BC4D-9C3C-E0C263B5A9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7307" y="2500210"/>
            <a:ext cx="2476500" cy="15367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F8F316A-BEF2-4644-84C6-A72FEBE00F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6457" y="2418452"/>
            <a:ext cx="2286000" cy="1384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7912138-A8B5-7446-A737-F4ED2131FD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7307" y="4593328"/>
            <a:ext cx="6148388" cy="166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0832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886A48F-F9AB-7340-90C4-F4380E35BB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9892" y="1654803"/>
            <a:ext cx="105156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b="1" dirty="0"/>
              <a:t>2. Clean features that have collections of data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endParaRPr lang="en-US" b="1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80036F-9FD9-1D4A-8494-1644E20ED0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8330" y="2800979"/>
            <a:ext cx="1117600" cy="35004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45BD631-CE06-994A-9407-1AEABB73B4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5042" y="2800979"/>
            <a:ext cx="901700" cy="35004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3A2ACFB-6061-C344-9F4A-0EBA751895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0516" y="2800978"/>
            <a:ext cx="2413000" cy="33400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A6B950E-A83D-5D4A-A9D7-1D2AD324C6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89140" y="2739860"/>
            <a:ext cx="876300" cy="333374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23FE6D2-B94C-B943-BE89-30FAE0C4D28F}"/>
              </a:ext>
            </a:extLst>
          </p:cNvPr>
          <p:cNvSpPr txBox="1"/>
          <p:nvPr/>
        </p:nvSpPr>
        <p:spPr>
          <a:xfrm>
            <a:off x="9881455" y="5086978"/>
            <a:ext cx="12522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………………..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387DE42-306C-D249-B8E6-5A6C9D55DBC0}"/>
              </a:ext>
            </a:extLst>
          </p:cNvPr>
          <p:cNvSpPr txBox="1">
            <a:spLocks/>
          </p:cNvSpPr>
          <p:nvPr/>
        </p:nvSpPr>
        <p:spPr>
          <a:xfrm>
            <a:off x="1250182" y="54599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>
                <a:latin typeface="Aparajita" panose="02020603050405020304" pitchFamily="18" charset="0"/>
                <a:cs typeface="Aparajita" panose="02020603050405020304" pitchFamily="18" charset="0"/>
              </a:rPr>
              <a:t>D</a:t>
            </a:r>
            <a:r>
              <a:rPr lang="en-US" sz="4100" dirty="0">
                <a:latin typeface="Aparajita" panose="02020603050405020304" pitchFamily="18" charset="0"/>
                <a:cs typeface="Aparajita" panose="02020603050405020304" pitchFamily="18" charset="0"/>
              </a:rPr>
              <a:t>ata</a:t>
            </a:r>
            <a:r>
              <a:rPr lang="en-US" sz="6000" b="1" dirty="0">
                <a:latin typeface="Aparajita" panose="02020603050405020304" pitchFamily="18" charset="0"/>
                <a:cs typeface="Aparajita" panose="02020603050405020304" pitchFamily="18" charset="0"/>
              </a:rPr>
              <a:t> C</a:t>
            </a:r>
            <a:r>
              <a:rPr lang="en-US" sz="4100" b="1" dirty="0">
                <a:latin typeface="Aparajita" panose="02020603050405020304" pitchFamily="18" charset="0"/>
                <a:cs typeface="Aparajita" panose="02020603050405020304" pitchFamily="18" charset="0"/>
              </a:rPr>
              <a:t>leaning</a:t>
            </a:r>
            <a:endParaRPr lang="en-US" sz="4100" dirty="0">
              <a:latin typeface="Aparajita" panose="02020603050405020304" pitchFamily="18" charset="0"/>
              <a:cs typeface="Aparajita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48419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86DC2790-5B4E-EC44-B9AA-AAA8F37932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9699" y="1936157"/>
            <a:ext cx="10515600" cy="4351338"/>
          </a:xfrm>
        </p:spPr>
        <p:txBody>
          <a:bodyPr/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b="1" dirty="0"/>
              <a:t>3. Assess missing values in each column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endParaRPr lang="en-US" b="1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endParaRPr lang="en-US" b="1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21" name="Content Placeholder 4">
            <a:extLst>
              <a:ext uri="{FF2B5EF4-FFF2-40B4-BE49-F238E27FC236}">
                <a16:creationId xmlns:a16="http://schemas.microsoft.com/office/drawing/2014/main" id="{1E8D11E5-B199-104E-9EDD-FB3599F2D7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9699" y="2439395"/>
            <a:ext cx="10515600" cy="3707708"/>
          </a:xfrm>
          <a:prstGeom prst="rect">
            <a:avLst/>
          </a:prstGeom>
        </p:spPr>
      </p:pic>
      <p:sp>
        <p:nvSpPr>
          <p:cNvPr id="22" name="Title 1">
            <a:extLst>
              <a:ext uri="{FF2B5EF4-FFF2-40B4-BE49-F238E27FC236}">
                <a16:creationId xmlns:a16="http://schemas.microsoft.com/office/drawing/2014/main" id="{0D6711AA-EEB9-B841-9ED3-B752BAE5BCC7}"/>
              </a:ext>
            </a:extLst>
          </p:cNvPr>
          <p:cNvSpPr txBox="1">
            <a:spLocks/>
          </p:cNvSpPr>
          <p:nvPr/>
        </p:nvSpPr>
        <p:spPr>
          <a:xfrm>
            <a:off x="1250182" y="54599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>
                <a:latin typeface="Aparajita" panose="02020603050405020304" pitchFamily="18" charset="0"/>
                <a:cs typeface="Aparajita" panose="02020603050405020304" pitchFamily="18" charset="0"/>
              </a:rPr>
              <a:t>D</a:t>
            </a:r>
            <a:r>
              <a:rPr lang="en-US" sz="4100" dirty="0">
                <a:latin typeface="Aparajita" panose="02020603050405020304" pitchFamily="18" charset="0"/>
                <a:cs typeface="Aparajita" panose="02020603050405020304" pitchFamily="18" charset="0"/>
              </a:rPr>
              <a:t>ata</a:t>
            </a:r>
            <a:r>
              <a:rPr lang="en-US" sz="6000" b="1" dirty="0">
                <a:latin typeface="Aparajita" panose="02020603050405020304" pitchFamily="18" charset="0"/>
                <a:cs typeface="Aparajita" panose="02020603050405020304" pitchFamily="18" charset="0"/>
              </a:rPr>
              <a:t> C</a:t>
            </a:r>
            <a:r>
              <a:rPr lang="en-US" sz="4100" b="1" dirty="0">
                <a:latin typeface="Aparajita" panose="02020603050405020304" pitchFamily="18" charset="0"/>
                <a:cs typeface="Aparajita" panose="02020603050405020304" pitchFamily="18" charset="0"/>
              </a:rPr>
              <a:t>leaning</a:t>
            </a:r>
            <a:endParaRPr lang="en-US" sz="4100" dirty="0">
              <a:latin typeface="Aparajita" panose="02020603050405020304" pitchFamily="18" charset="0"/>
              <a:cs typeface="Aparajita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33016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DC032F75-F5AC-4D84-98D0-DD0FB8A25A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A21D3B4-EB95-40D8-ADD4-C28637F87A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Freeform 11">
            <a:extLst>
              <a:ext uri="{FF2B5EF4-FFF2-40B4-BE49-F238E27FC236}">
                <a16:creationId xmlns:a16="http://schemas.microsoft.com/office/drawing/2014/main" id="{EC402CCD-3D73-4427-910D-80A619EAD5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548664" y="0"/>
            <a:ext cx="4643336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72DE54E-9E40-534A-85F1-87DA35E1F2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927" y="1299241"/>
            <a:ext cx="5978273" cy="4259518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3062A22-32CF-9747-A60B-A78312105A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08536" y="1143900"/>
            <a:ext cx="3868616" cy="4915256"/>
          </a:xfrm>
        </p:spPr>
        <p:txBody>
          <a:bodyPr>
            <a:normAutofit/>
          </a:bodyPr>
          <a:lstStyle/>
          <a:p>
            <a:pPr marL="0" lvl="0" indent="0">
              <a:spcBef>
                <a:spcPts val="0"/>
              </a:spcBef>
              <a:buNone/>
              <a:defRPr/>
            </a:pPr>
            <a:r>
              <a:rPr lang="en-US" sz="2200" b="1" dirty="0">
                <a:solidFill>
                  <a:srgbClr val="FFFFFF"/>
                </a:solidFill>
              </a:rPr>
              <a:t>4. Feature engineering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FFFFFF"/>
                </a:solidFill>
              </a:rPr>
              <a:t>4.1. Create weighted rating column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FFFFFF"/>
                </a:solidFill>
              </a:rPr>
              <a:t>4.2. Process poster images to identify 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FFFFFF"/>
                </a:solidFill>
              </a:rPr>
              <a:t>       darkness and colorfulness of the 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FFFFFF"/>
                </a:solidFill>
              </a:rPr>
              <a:t>       overall image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FFFFFF"/>
                </a:solidFill>
              </a:rPr>
              <a:t>4.3. Retrieve information from paragraphs 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FFFFFF"/>
                </a:solidFill>
              </a:rPr>
              <a:t>        of text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FFFFFF"/>
                </a:solidFill>
              </a:rPr>
              <a:t>4.4 Convert categorical features into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FFFFFF"/>
                </a:solidFill>
              </a:rPr>
              <a:t>       binary values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FFFFFF"/>
                </a:solidFill>
              </a:rPr>
              <a:t>4.5. Re-encode other non-numeric features</a:t>
            </a:r>
          </a:p>
          <a:p>
            <a:pPr marL="0" indent="0">
              <a:spcBef>
                <a:spcPts val="0"/>
              </a:spcBef>
              <a:buNone/>
              <a:defRPr/>
            </a:pPr>
            <a:endParaRPr lang="en-US" sz="1500" b="1" dirty="0">
              <a:solidFill>
                <a:srgbClr val="FFFFFF"/>
              </a:solidFill>
            </a:endParaRPr>
          </a:p>
          <a:p>
            <a:endParaRPr lang="en-US" sz="1500" dirty="0">
              <a:solidFill>
                <a:srgbClr val="FFFFFF"/>
              </a:solidFill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113E1B7-18B4-F745-A0CE-B0FBD1CAF0AB}"/>
              </a:ext>
            </a:extLst>
          </p:cNvPr>
          <p:cNvSpPr txBox="1">
            <a:spLocks/>
          </p:cNvSpPr>
          <p:nvPr/>
        </p:nvSpPr>
        <p:spPr>
          <a:xfrm>
            <a:off x="1240133" y="26464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>
                <a:latin typeface="Aparajita" panose="02020603050405020304" pitchFamily="18" charset="0"/>
                <a:cs typeface="Aparajita" panose="02020603050405020304" pitchFamily="18" charset="0"/>
              </a:rPr>
              <a:t>D</a:t>
            </a:r>
            <a:r>
              <a:rPr lang="en-US" sz="4100" dirty="0">
                <a:latin typeface="Aparajita" panose="02020603050405020304" pitchFamily="18" charset="0"/>
                <a:cs typeface="Aparajita" panose="02020603050405020304" pitchFamily="18" charset="0"/>
              </a:rPr>
              <a:t>ata</a:t>
            </a:r>
            <a:r>
              <a:rPr lang="en-US" sz="6000" b="1" dirty="0">
                <a:latin typeface="Aparajita" panose="02020603050405020304" pitchFamily="18" charset="0"/>
                <a:cs typeface="Aparajita" panose="02020603050405020304" pitchFamily="18" charset="0"/>
              </a:rPr>
              <a:t> C</a:t>
            </a:r>
            <a:r>
              <a:rPr lang="en-US" sz="4100" b="1" dirty="0">
                <a:latin typeface="Aparajita" panose="02020603050405020304" pitchFamily="18" charset="0"/>
                <a:cs typeface="Aparajita" panose="02020603050405020304" pitchFamily="18" charset="0"/>
              </a:rPr>
              <a:t>leaning</a:t>
            </a:r>
            <a:endParaRPr lang="en-US" sz="4100" dirty="0">
              <a:latin typeface="Aparajita" panose="02020603050405020304" pitchFamily="18" charset="0"/>
              <a:cs typeface="Aparajita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5995671"/>
      </p:ext>
    </p:extLst>
  </p:cSld>
  <p:clrMapOvr>
    <a:masterClrMapping/>
  </p:clrMapOvr>
</p:sld>
</file>

<file path=ppt/theme/theme1.xml><?xml version="1.0" encoding="utf-8"?>
<a:theme xmlns:a="http://schemas.openxmlformats.org/drawingml/2006/main" name="Badge">
  <a:themeElements>
    <a:clrScheme name="Custom 7">
      <a:dk1>
        <a:srgbClr val="000000"/>
      </a:dk1>
      <a:lt1>
        <a:srgbClr val="FFFFFF"/>
      </a:lt1>
      <a:dk2>
        <a:srgbClr val="454545"/>
      </a:dk2>
      <a:lt2>
        <a:srgbClr val="C5F7FF"/>
      </a:lt2>
      <a:accent1>
        <a:srgbClr val="C4220D"/>
      </a:accent1>
      <a:accent2>
        <a:srgbClr val="E8231F"/>
      </a:accent2>
      <a:accent3>
        <a:srgbClr val="EC4000"/>
      </a:accent3>
      <a:accent4>
        <a:srgbClr val="62CACE"/>
      </a:accent4>
      <a:accent5>
        <a:srgbClr val="1A7FCF"/>
      </a:accent5>
      <a:accent6>
        <a:srgbClr val="0DA1DE"/>
      </a:accent6>
      <a:hlink>
        <a:srgbClr val="0DA1DE"/>
      </a:hlink>
      <a:folHlink>
        <a:srgbClr val="FB2634"/>
      </a:folHlink>
    </a:clrScheme>
    <a:fontScheme name="Badge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D71F8F05-6246-47AF-9E68-E57F6C93F79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{34E2A90A-D8FE-644A-8669-218E8EC3F413}tf10001071</Template>
  <TotalTime>2864</TotalTime>
  <Words>697</Words>
  <Application>Microsoft Macintosh PowerPoint</Application>
  <PresentationFormat>Widescreen</PresentationFormat>
  <Paragraphs>171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9" baseType="lpstr">
      <vt:lpstr>Arial Unicode MS</vt:lpstr>
      <vt:lpstr>Batang</vt:lpstr>
      <vt:lpstr>Aparajita</vt:lpstr>
      <vt:lpstr>Arial</vt:lpstr>
      <vt:lpstr>Consolas</vt:lpstr>
      <vt:lpstr>Gill Sans MT</vt:lpstr>
      <vt:lpstr>Impact</vt:lpstr>
      <vt:lpstr>Badge</vt:lpstr>
      <vt:lpstr>MOVIE  MACHINE</vt:lpstr>
      <vt:lpstr>PREMISE</vt:lpstr>
      <vt:lpstr>APPROACH</vt:lpstr>
      <vt:lpstr>APPROACH</vt:lpstr>
      <vt:lpstr>RESOURCES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Recommendation model overview – new users</vt:lpstr>
      <vt:lpstr>Recommendation model overview – new users</vt:lpstr>
      <vt:lpstr>PowerPoint Presentation</vt:lpstr>
      <vt:lpstr>PowerPoint Presentation</vt:lpstr>
      <vt:lpstr>PowerPoint Presentation</vt:lpstr>
      <vt:lpstr>PowerPoint Presentation</vt:lpstr>
      <vt:lpstr>Collaborative filtering</vt:lpstr>
      <vt:lpstr>Collaborative filtering</vt:lpstr>
      <vt:lpstr>Movie Data </vt:lpstr>
      <vt:lpstr>Movie Data </vt:lpstr>
      <vt:lpstr>Process</vt:lpstr>
      <vt:lpstr>PROCESS TO OUTCOME</vt:lpstr>
      <vt:lpstr>FINAL VISUALIZATION</vt:lpstr>
      <vt:lpstr>FINAL VISUALIZATION</vt:lpstr>
      <vt:lpstr>FINAL VISUALIZATION</vt:lpstr>
      <vt:lpstr>FINAL VISUALIZATION</vt:lpstr>
      <vt:lpstr>FINAL VISUALIZATION</vt:lpstr>
      <vt:lpstr>APPLICATION  DEMONSTRATION</vt:lpstr>
      <vt:lpstr>Challenges &amp; Limitations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MOVIE MACHINE</dc:title>
  <dc:creator>Patel, Yash D</dc:creator>
  <cp:lastModifiedBy>Patel, Yash D</cp:lastModifiedBy>
  <cp:revision>64</cp:revision>
  <dcterms:created xsi:type="dcterms:W3CDTF">2018-10-01T23:44:26Z</dcterms:created>
  <dcterms:modified xsi:type="dcterms:W3CDTF">2018-10-03T23:29:05Z</dcterms:modified>
</cp:coreProperties>
</file>